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0" r:id="rId3"/>
    <p:sldId id="259" r:id="rId4"/>
    <p:sldId id="261" r:id="rId5"/>
    <p:sldId id="277" r:id="rId6"/>
    <p:sldId id="278" r:id="rId7"/>
    <p:sldId id="276" r:id="rId8"/>
    <p:sldId id="279" r:id="rId9"/>
    <p:sldId id="263"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54C6-91C0-4FD6-8303-42ECA273A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0C4939-618F-43C0-AFF5-4FC00A953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3F49E9-41FE-44EB-A206-6CFD1B81FADE}"/>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B6D690C3-050A-430C-BBE2-3F2F59BCA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359D5-3AE2-468A-A4A7-9BB9A4DAD45E}"/>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150595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3BDF-1F60-4679-8738-6CD209FF3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CC0432-B69D-486A-AE91-2A0B1F4B54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82F59-4E54-4333-9828-B458D4AC8E48}"/>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2AB083CE-8489-4F19-9EAF-04BA5AEC5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47558-829C-4B00-B5DB-A4AD7FACD780}"/>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268359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2E3BD0-A370-4294-9367-B2BAFF9FF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0C1DB6-6C73-4791-BD4B-D0779741C5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B9732-7999-40CE-A8CD-151F07F1CA15}"/>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5CC1CF71-477E-4559-BCBC-1504F3F92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E6D14-B47F-4BFD-91EC-310D7B58C895}"/>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3156822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145D-7147-44CB-A709-E7C5107821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4AE36-7C63-49B8-BD89-9AC625587A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2AA02-8DAC-47FC-BCFE-0BDD0221206F}"/>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F9E15601-555D-482C-A3E5-B6FDCCF8F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E4E62-56A1-4817-B682-8B058CAC17B6}"/>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358272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4C4A-F57B-4AAC-977D-19FA35C7A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37730B-C5AF-4935-9D22-59BF6C6332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882107-8AAC-46B6-AAFF-3DD391D5A44F}"/>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96A05FE3-674B-46E8-BF93-90FB8ED75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B263C-E22A-420A-9207-4F85E751CE2C}"/>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1494059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52E0-4E84-415E-920D-E6E654893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36558-6D42-43B7-BF57-782FFAF51B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9692DE-3675-4756-A1AC-692373952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D1CA3-1315-40C7-95E8-4A6F92605123}"/>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6" name="Footer Placeholder 5">
            <a:extLst>
              <a:ext uri="{FF2B5EF4-FFF2-40B4-BE49-F238E27FC236}">
                <a16:creationId xmlns:a16="http://schemas.microsoft.com/office/drawing/2014/main" id="{5C135E30-CEDA-459D-9AA7-59182DCBC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E40A5-8DDB-41A3-90DF-309E9271C069}"/>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2790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67AB-D3B8-434C-96B8-1B4A7EEB13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BE28A-E0EA-4B6F-AFDB-18B9EACCB9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9985F5-4300-4D0B-8F5F-6547D0EC2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5D8725-E5CB-4357-88D0-BD0DA1454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A22A9-E0C5-4E79-89D2-8867A478A3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2B78F3-F7C1-446C-A82F-4E010E954B95}"/>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8" name="Footer Placeholder 7">
            <a:extLst>
              <a:ext uri="{FF2B5EF4-FFF2-40B4-BE49-F238E27FC236}">
                <a16:creationId xmlns:a16="http://schemas.microsoft.com/office/drawing/2014/main" id="{D6EBA3F1-389B-4D46-97AC-BA666F1FF4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58FD14-1DEF-46BE-8A28-351C1F7F8059}"/>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408949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EEE9-520E-48E7-B0B5-694C86FF3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3724B8-3084-4AF7-93DA-3E99495D8953}"/>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4" name="Footer Placeholder 3">
            <a:extLst>
              <a:ext uri="{FF2B5EF4-FFF2-40B4-BE49-F238E27FC236}">
                <a16:creationId xmlns:a16="http://schemas.microsoft.com/office/drawing/2014/main" id="{DCF9C2D2-F7F1-49A4-B53F-678E8435E8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5C38BB-6F5E-4BBB-8192-83D53B592844}"/>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274078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EC18A6-ECD5-43DA-8777-E11A99D0E9DD}"/>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3" name="Footer Placeholder 2">
            <a:extLst>
              <a:ext uri="{FF2B5EF4-FFF2-40B4-BE49-F238E27FC236}">
                <a16:creationId xmlns:a16="http://schemas.microsoft.com/office/drawing/2014/main" id="{72294D38-DD72-40F1-AA3D-0E0BCEECF9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BB790C-19CC-4CC6-A267-C8CE42C97BC6}"/>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368063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15B4-BC21-4278-9F98-B25A0B72B9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136E0-B2B2-4DAE-B87B-85B4C044AF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C33EBE-4261-4D52-9C43-F3587ED2B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0734D-0A7C-48CC-B2EE-6BA0DDCF6756}"/>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6" name="Footer Placeholder 5">
            <a:extLst>
              <a:ext uri="{FF2B5EF4-FFF2-40B4-BE49-F238E27FC236}">
                <a16:creationId xmlns:a16="http://schemas.microsoft.com/office/drawing/2014/main" id="{0BC6D370-26BF-4B1C-9BE5-FB4B7EC61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78F52-D639-447A-BFAF-6B61CFAAA48F}"/>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1702266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A53B-3DF4-4006-9215-FBF9A2228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A37680-D618-47AB-BFBA-C63283F986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AE12AA-897F-4513-AC1D-1E76B2A93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511A3-FEB1-4BB5-B48E-822E2BCA3F1D}"/>
              </a:ext>
            </a:extLst>
          </p:cNvPr>
          <p:cNvSpPr>
            <a:spLocks noGrp="1"/>
          </p:cNvSpPr>
          <p:nvPr>
            <p:ph type="dt" sz="half" idx="10"/>
          </p:nvPr>
        </p:nvSpPr>
        <p:spPr/>
        <p:txBody>
          <a:bodyPr/>
          <a:lstStyle/>
          <a:p>
            <a:fld id="{3FBE9EDA-CF46-47A8-822A-E1B2D65AAC12}" type="datetimeFigureOut">
              <a:rPr lang="en-US" smtClean="0"/>
              <a:t>2/11/2022</a:t>
            </a:fld>
            <a:endParaRPr lang="en-US"/>
          </a:p>
        </p:txBody>
      </p:sp>
      <p:sp>
        <p:nvSpPr>
          <p:cNvPr id="6" name="Footer Placeholder 5">
            <a:extLst>
              <a:ext uri="{FF2B5EF4-FFF2-40B4-BE49-F238E27FC236}">
                <a16:creationId xmlns:a16="http://schemas.microsoft.com/office/drawing/2014/main" id="{6931430A-6936-400C-ADB1-116FBF2A2E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4AC9C-E600-4DCA-94A4-534EA7AC302E}"/>
              </a:ext>
            </a:extLst>
          </p:cNvPr>
          <p:cNvSpPr>
            <a:spLocks noGrp="1"/>
          </p:cNvSpPr>
          <p:nvPr>
            <p:ph type="sldNum" sz="quarter" idx="12"/>
          </p:nvPr>
        </p:nvSpPr>
        <p:spPr/>
        <p:txBody>
          <a:bodyPr/>
          <a:lstStyle/>
          <a:p>
            <a:fld id="{5EEAD4C0-6BC5-415B-AEBB-596773877A98}" type="slidenum">
              <a:rPr lang="en-US" smtClean="0"/>
              <a:t>‹#›</a:t>
            </a:fld>
            <a:endParaRPr lang="en-US"/>
          </a:p>
        </p:txBody>
      </p:sp>
    </p:spTree>
    <p:extLst>
      <p:ext uri="{BB962C8B-B14F-4D97-AF65-F5344CB8AC3E}">
        <p14:creationId xmlns:p14="http://schemas.microsoft.com/office/powerpoint/2010/main" val="42315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32827-78FD-4773-B0C1-47EBE41D64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98A8F9-A726-4034-9F26-637CBDDD7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8507F3-6332-4DC4-9874-B57425CE4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E9EDA-CF46-47A8-822A-E1B2D65AAC12}" type="datetimeFigureOut">
              <a:rPr lang="en-US" smtClean="0"/>
              <a:t>2/11/2022</a:t>
            </a:fld>
            <a:endParaRPr lang="en-US"/>
          </a:p>
        </p:txBody>
      </p:sp>
      <p:sp>
        <p:nvSpPr>
          <p:cNvPr id="5" name="Footer Placeholder 4">
            <a:extLst>
              <a:ext uri="{FF2B5EF4-FFF2-40B4-BE49-F238E27FC236}">
                <a16:creationId xmlns:a16="http://schemas.microsoft.com/office/drawing/2014/main" id="{8809FBCB-A0C6-433A-92C3-3BDBD6FC3F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78EAC-C093-4DAF-8A94-693166975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AD4C0-6BC5-415B-AEBB-596773877A98}" type="slidenum">
              <a:rPr lang="en-US" smtClean="0"/>
              <a:t>‹#›</a:t>
            </a:fld>
            <a:endParaRPr lang="en-US"/>
          </a:p>
        </p:txBody>
      </p:sp>
    </p:spTree>
    <p:extLst>
      <p:ext uri="{BB962C8B-B14F-4D97-AF65-F5344CB8AC3E}">
        <p14:creationId xmlns:p14="http://schemas.microsoft.com/office/powerpoint/2010/main" val="26077859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close up of a spider&#10;&#10;Description automatically generated with low confidence">
            <a:extLst>
              <a:ext uri="{FF2B5EF4-FFF2-40B4-BE49-F238E27FC236}">
                <a16:creationId xmlns:a16="http://schemas.microsoft.com/office/drawing/2014/main" id="{B5005FF7-8F4C-4B17-A6F0-636B6C2C7C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5CDA5-4C88-486B-AC42-7E124008741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accent4">
                    <a:lumMod val="60000"/>
                    <a:lumOff val="40000"/>
                  </a:schemeClr>
                </a:solidFill>
              </a:rPr>
              <a:t>Identifying Overvalued and Undervalued Soccer Players Relative to In Season Performance</a:t>
            </a:r>
          </a:p>
        </p:txBody>
      </p:sp>
      <p:sp>
        <p:nvSpPr>
          <p:cNvPr id="3" name="Subtitle 2">
            <a:extLst>
              <a:ext uri="{FF2B5EF4-FFF2-40B4-BE49-F238E27FC236}">
                <a16:creationId xmlns:a16="http://schemas.microsoft.com/office/drawing/2014/main" id="{CA2B0F59-9875-4967-8806-4B9C54AF67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chemeClr val="accent4">
                    <a:lumMod val="60000"/>
                    <a:lumOff val="40000"/>
                  </a:schemeClr>
                </a:solidFill>
              </a:rPr>
              <a:t>By Kosta Marcopulos</a:t>
            </a:r>
          </a:p>
        </p:txBody>
      </p:sp>
    </p:spTree>
    <p:extLst>
      <p:ext uri="{BB962C8B-B14F-4D97-AF65-F5344CB8AC3E}">
        <p14:creationId xmlns:p14="http://schemas.microsoft.com/office/powerpoint/2010/main" val="21411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BD963-0A49-4572-A5E4-C2D208F7CFE2}"/>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Line of Best Fit - Loess</a:t>
            </a:r>
          </a:p>
        </p:txBody>
      </p:sp>
      <p:pic>
        <p:nvPicPr>
          <p:cNvPr id="9" name="Picture 8" descr="Chart, scatter chart&#10;&#10;Description automatically generated">
            <a:extLst>
              <a:ext uri="{FF2B5EF4-FFF2-40B4-BE49-F238E27FC236}">
                <a16:creationId xmlns:a16="http://schemas.microsoft.com/office/drawing/2014/main" id="{069D92BB-A337-4E7F-95F1-00D3106C2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2536228"/>
            <a:ext cx="5828261" cy="3596869"/>
          </a:xfrm>
          <a:prstGeom prst="rect">
            <a:avLst/>
          </a:prstGeom>
        </p:spPr>
      </p:pic>
      <p:pic>
        <p:nvPicPr>
          <p:cNvPr id="5" name="Picture 4" descr="Chart, scatter chart&#10;&#10;Description automatically generated">
            <a:extLst>
              <a:ext uri="{FF2B5EF4-FFF2-40B4-BE49-F238E27FC236}">
                <a16:creationId xmlns:a16="http://schemas.microsoft.com/office/drawing/2014/main" id="{95578E25-3330-4F9E-B898-105CA1788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2536228"/>
            <a:ext cx="5828261" cy="3596869"/>
          </a:xfrm>
          <a:prstGeom prst="rect">
            <a:avLst/>
          </a:prstGeom>
        </p:spPr>
      </p:pic>
    </p:spTree>
    <p:extLst>
      <p:ext uri="{BB962C8B-B14F-4D97-AF65-F5344CB8AC3E}">
        <p14:creationId xmlns:p14="http://schemas.microsoft.com/office/powerpoint/2010/main" val="2876058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9B6C-4383-4002-8FE9-EA00C2D0ECE4}"/>
              </a:ext>
            </a:extLst>
          </p:cNvPr>
          <p:cNvSpPr>
            <a:spLocks noGrp="1"/>
          </p:cNvSpPr>
          <p:nvPr>
            <p:ph type="title"/>
          </p:nvPr>
        </p:nvSpPr>
        <p:spPr/>
        <p:txBody>
          <a:bodyPr/>
          <a:lstStyle/>
          <a:p>
            <a:r>
              <a:rPr lang="en-US" dirty="0"/>
              <a:t>Evaluation</a:t>
            </a:r>
          </a:p>
        </p:txBody>
      </p:sp>
      <p:pic>
        <p:nvPicPr>
          <p:cNvPr id="5" name="Picture 4" descr="Graphical user interface, application&#10;&#10;Description automatically generated">
            <a:extLst>
              <a:ext uri="{FF2B5EF4-FFF2-40B4-BE49-F238E27FC236}">
                <a16:creationId xmlns:a16="http://schemas.microsoft.com/office/drawing/2014/main" id="{4E733A9A-AD25-4652-9C0C-F2D1CAC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04925"/>
            <a:ext cx="7781925" cy="5187950"/>
          </a:xfrm>
          <a:prstGeom prst="rect">
            <a:avLst/>
          </a:prstGeom>
        </p:spPr>
      </p:pic>
      <p:sp>
        <p:nvSpPr>
          <p:cNvPr id="6" name="TextBox 5">
            <a:extLst>
              <a:ext uri="{FF2B5EF4-FFF2-40B4-BE49-F238E27FC236}">
                <a16:creationId xmlns:a16="http://schemas.microsoft.com/office/drawing/2014/main" id="{65A0DB61-2DC4-4261-9568-AEF8DB33366F}"/>
              </a:ext>
            </a:extLst>
          </p:cNvPr>
          <p:cNvSpPr txBox="1"/>
          <p:nvPr/>
        </p:nvSpPr>
        <p:spPr>
          <a:xfrm>
            <a:off x="8921965" y="1304925"/>
            <a:ext cx="2911969" cy="1754326"/>
          </a:xfrm>
          <a:prstGeom prst="rect">
            <a:avLst/>
          </a:prstGeom>
          <a:noFill/>
        </p:spPr>
        <p:txBody>
          <a:bodyPr wrap="square">
            <a:spAutoFit/>
          </a:bodyPr>
          <a:lstStyle/>
          <a:p>
            <a:pPr>
              <a:buFont typeface="Arial" panose="020B0604020202020204" pitchFamily="34" charset="0"/>
              <a:buChar char="•"/>
            </a:pPr>
            <a:r>
              <a:rPr lang="en-US" dirty="0"/>
              <a:t>Each positional bracket has at least 2 valuation labels.</a:t>
            </a:r>
          </a:p>
          <a:p>
            <a:pPr>
              <a:buFont typeface="Arial" panose="020B0604020202020204" pitchFamily="34" charset="0"/>
              <a:buChar char="•"/>
            </a:pPr>
            <a:r>
              <a:rPr lang="en-US" dirty="0"/>
              <a:t>Labels next to the bar display the valuation bracket along with the players market value.</a:t>
            </a:r>
          </a:p>
        </p:txBody>
      </p:sp>
    </p:spTree>
    <p:extLst>
      <p:ext uri="{BB962C8B-B14F-4D97-AF65-F5344CB8AC3E}">
        <p14:creationId xmlns:p14="http://schemas.microsoft.com/office/powerpoint/2010/main" val="1587935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4827-923A-4A1F-A466-C6AFBBEB2B34}"/>
              </a:ext>
            </a:extLst>
          </p:cNvPr>
          <p:cNvSpPr>
            <a:spLocks noGrp="1"/>
          </p:cNvSpPr>
          <p:nvPr>
            <p:ph type="title"/>
          </p:nvPr>
        </p:nvSpPr>
        <p:spPr/>
        <p:txBody>
          <a:bodyPr/>
          <a:lstStyle/>
          <a:p>
            <a:r>
              <a:rPr lang="en-US" dirty="0"/>
              <a:t>Evaluation</a:t>
            </a:r>
          </a:p>
        </p:txBody>
      </p:sp>
      <p:pic>
        <p:nvPicPr>
          <p:cNvPr id="5" name="Picture 4" descr="Chart, bar chart&#10;&#10;Description automatically generated">
            <a:extLst>
              <a:ext uri="{FF2B5EF4-FFF2-40B4-BE49-F238E27FC236}">
                <a16:creationId xmlns:a16="http://schemas.microsoft.com/office/drawing/2014/main" id="{C63DC85A-3A7C-4201-8912-BAEE8D13B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93825"/>
            <a:ext cx="7848600" cy="5232400"/>
          </a:xfrm>
          <a:prstGeom prst="rect">
            <a:avLst/>
          </a:prstGeom>
        </p:spPr>
      </p:pic>
      <p:sp>
        <p:nvSpPr>
          <p:cNvPr id="6" name="TextBox 5">
            <a:extLst>
              <a:ext uri="{FF2B5EF4-FFF2-40B4-BE49-F238E27FC236}">
                <a16:creationId xmlns:a16="http://schemas.microsoft.com/office/drawing/2014/main" id="{7D2222EB-8C6D-4418-8E41-EC44C3781A78}"/>
              </a:ext>
            </a:extLst>
          </p:cNvPr>
          <p:cNvSpPr txBox="1"/>
          <p:nvPr/>
        </p:nvSpPr>
        <p:spPr>
          <a:xfrm>
            <a:off x="8767069" y="1393825"/>
            <a:ext cx="3314700" cy="3970318"/>
          </a:xfrm>
          <a:prstGeom prst="rect">
            <a:avLst/>
          </a:prstGeom>
          <a:noFill/>
        </p:spPr>
        <p:txBody>
          <a:bodyPr wrap="square">
            <a:spAutoFit/>
          </a:bodyPr>
          <a:lstStyle/>
          <a:p>
            <a:pPr>
              <a:buFont typeface="Arial" panose="020B0604020202020204" pitchFamily="34" charset="0"/>
              <a:buChar char="•"/>
            </a:pPr>
            <a:r>
              <a:rPr lang="en-US" dirty="0"/>
              <a:t>More features selected lead to a larger weighted score. Evident with central midfielders, as they had the most features selected due to variety of play styles.</a:t>
            </a:r>
          </a:p>
          <a:p>
            <a:pPr>
              <a:buFont typeface="Arial" panose="020B0604020202020204" pitchFamily="34" charset="0"/>
              <a:buChar char="•"/>
            </a:pPr>
            <a:r>
              <a:rPr lang="en-US" dirty="0"/>
              <a:t>Graph shows the random players selected all have similar weighted scores. As we saw on the previous graph, market values within each position bracket differed.</a:t>
            </a:r>
          </a:p>
          <a:p>
            <a:pPr>
              <a:buFont typeface="Arial" panose="020B0604020202020204" pitchFamily="34" charset="0"/>
              <a:buChar char="•"/>
            </a:pPr>
            <a:r>
              <a:rPr lang="en-US" dirty="0"/>
              <a:t>Labels next to the bar display each players valuation label and their weighted score.</a:t>
            </a:r>
          </a:p>
        </p:txBody>
      </p:sp>
    </p:spTree>
    <p:extLst>
      <p:ext uri="{BB962C8B-B14F-4D97-AF65-F5344CB8AC3E}">
        <p14:creationId xmlns:p14="http://schemas.microsoft.com/office/powerpoint/2010/main" val="3872682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F6A0-402A-4C1E-9B0F-0F50270CD4D4}"/>
              </a:ext>
            </a:extLst>
          </p:cNvPr>
          <p:cNvSpPr>
            <a:spLocks noGrp="1"/>
          </p:cNvSpPr>
          <p:nvPr>
            <p:ph type="title"/>
          </p:nvPr>
        </p:nvSpPr>
        <p:spPr/>
        <p:txBody>
          <a:bodyPr/>
          <a:lstStyle/>
          <a:p>
            <a:r>
              <a:rPr lang="en-US" dirty="0"/>
              <a:t>Evaluation - CAM</a:t>
            </a:r>
          </a:p>
        </p:txBody>
      </p:sp>
      <p:pic>
        <p:nvPicPr>
          <p:cNvPr id="5" name="Content Placeholder 4" descr="Chart&#10;&#10;Description automatically generated with medium confidence">
            <a:extLst>
              <a:ext uri="{FF2B5EF4-FFF2-40B4-BE49-F238E27FC236}">
                <a16:creationId xmlns:a16="http://schemas.microsoft.com/office/drawing/2014/main" id="{8B303F9F-C423-4E34-98C0-7ABC3C9AE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2649"/>
            <a:ext cx="6848026" cy="4565351"/>
          </a:xfrm>
        </p:spPr>
      </p:pic>
      <p:sp>
        <p:nvSpPr>
          <p:cNvPr id="7" name="TextBox 6">
            <a:extLst>
              <a:ext uri="{FF2B5EF4-FFF2-40B4-BE49-F238E27FC236}">
                <a16:creationId xmlns:a16="http://schemas.microsoft.com/office/drawing/2014/main" id="{1DD8568B-2FE5-4B76-B9F2-158C669ACED4}"/>
              </a:ext>
            </a:extLst>
          </p:cNvPr>
          <p:cNvSpPr txBox="1"/>
          <p:nvPr/>
        </p:nvSpPr>
        <p:spPr>
          <a:xfrm>
            <a:off x="7134687" y="459215"/>
            <a:ext cx="4755472" cy="6001643"/>
          </a:xfrm>
          <a:prstGeom prst="rect">
            <a:avLst/>
          </a:prstGeom>
          <a:noFill/>
        </p:spPr>
        <p:txBody>
          <a:bodyPr wrap="square">
            <a:spAutoFit/>
          </a:bodyPr>
          <a:lstStyle/>
          <a:p>
            <a:pPr>
              <a:buFont typeface="Arial" panose="020B0604020202020204" pitchFamily="34" charset="0"/>
              <a:buChar char="•"/>
            </a:pPr>
            <a:r>
              <a:rPr lang="en-US" sz="1600" dirty="0" err="1"/>
              <a:t>Duda</a:t>
            </a:r>
            <a:r>
              <a:rPr lang="en-US" sz="1600" dirty="0"/>
              <a:t> is a strong shooter of the ball. Respectable shot volume and shot % on target has led to an xG per 90 that sits around the 3rd quartile for the position. Since we know goals come at a premium when it comes to point generation, he could be a great addition for a team looking to improve their goal tally.</a:t>
            </a:r>
          </a:p>
          <a:p>
            <a:pPr>
              <a:buFont typeface="Arial" panose="020B0604020202020204" pitchFamily="34" charset="0"/>
              <a:buChar char="•"/>
            </a:pPr>
            <a:r>
              <a:rPr lang="en-US" sz="1600" dirty="0"/>
              <a:t>Suarez sits around the middle of the pack in most categories. However, he has a high pass output per 90 along with a strong desire to play the ball progressively. His overall pass accuracy leaves more to be desired.</a:t>
            </a:r>
          </a:p>
          <a:p>
            <a:pPr>
              <a:buFont typeface="Arial" panose="020B0604020202020204" pitchFamily="34" charset="0"/>
              <a:buChar char="•"/>
            </a:pPr>
            <a:r>
              <a:rPr lang="en-US" sz="1600" dirty="0" err="1"/>
              <a:t>Mbuku</a:t>
            </a:r>
            <a:r>
              <a:rPr lang="en-US" sz="1600" dirty="0"/>
              <a:t> gets a lot of his shots on target and attempts to dribble defenders but is subpar in most other key categories. However, he is only 19 years old and falls into the developmental category. In this case, it may be worth evaluating the player further with a scouting report. This will allow us to judge the player by in game performances and see if he shows a high potential.</a:t>
            </a:r>
          </a:p>
          <a:p>
            <a:pPr>
              <a:buFont typeface="Arial" panose="020B0604020202020204" pitchFamily="34" charset="0"/>
              <a:buChar char="•"/>
            </a:pPr>
            <a:r>
              <a:rPr lang="en-US" sz="1600" dirty="0"/>
              <a:t>The valuation labels for </a:t>
            </a:r>
            <a:r>
              <a:rPr lang="en-US" sz="1600" dirty="0" err="1"/>
              <a:t>Duda</a:t>
            </a:r>
            <a:r>
              <a:rPr lang="en-US" sz="1600" dirty="0"/>
              <a:t> and Suárez seem accurate relative to their market value. </a:t>
            </a:r>
            <a:r>
              <a:rPr lang="en-US" sz="1600" dirty="0" err="1"/>
              <a:t>Mbuku's</a:t>
            </a:r>
            <a:r>
              <a:rPr lang="en-US" sz="1600" dirty="0"/>
              <a:t> ratings are a bit underwhelming relative to valuation label and market value, but it is important to note that he is extremely young at 19 years old. For this reason, an in person scouting report would be more indicative of potential upside relative to his current market value.</a:t>
            </a:r>
          </a:p>
        </p:txBody>
      </p:sp>
      <p:sp>
        <p:nvSpPr>
          <p:cNvPr id="9" name="TextBox 8">
            <a:extLst>
              <a:ext uri="{FF2B5EF4-FFF2-40B4-BE49-F238E27FC236}">
                <a16:creationId xmlns:a16="http://schemas.microsoft.com/office/drawing/2014/main" id="{0802C6DC-7068-40EB-9923-955EFE41975E}"/>
              </a:ext>
            </a:extLst>
          </p:cNvPr>
          <p:cNvSpPr txBox="1"/>
          <p:nvPr/>
        </p:nvSpPr>
        <p:spPr>
          <a:xfrm>
            <a:off x="-1" y="1369319"/>
            <a:ext cx="6848025" cy="923330"/>
          </a:xfrm>
          <a:prstGeom prst="rect">
            <a:avLst/>
          </a:prstGeom>
          <a:noFill/>
        </p:spPr>
        <p:txBody>
          <a:bodyPr wrap="square">
            <a:spAutoFit/>
          </a:bodyPr>
          <a:lstStyle/>
          <a:p>
            <a:pPr>
              <a:buFont typeface="Arial" panose="020B0604020202020204" pitchFamily="34" charset="0"/>
              <a:buChar char="•"/>
            </a:pPr>
            <a:r>
              <a:rPr lang="es-ES" dirty="0"/>
              <a:t>O. Duda - $6,000,000; Significantly Undervalued</a:t>
            </a:r>
          </a:p>
          <a:p>
            <a:pPr>
              <a:buFont typeface="Arial" panose="020B0604020202020204" pitchFamily="34" charset="0"/>
              <a:buChar char="•"/>
            </a:pPr>
            <a:r>
              <a:rPr lang="es-ES" dirty="0"/>
              <a:t>Denis Suárez - $10,000,000; Within Reason </a:t>
            </a:r>
          </a:p>
          <a:p>
            <a:pPr>
              <a:buFont typeface="Arial" panose="020B0604020202020204" pitchFamily="34" charset="0"/>
              <a:buChar char="•"/>
            </a:pPr>
            <a:r>
              <a:rPr lang="es-ES" dirty="0"/>
              <a:t>N. </a:t>
            </a:r>
            <a:r>
              <a:rPr lang="es-ES" dirty="0" err="1"/>
              <a:t>Mbuku</a:t>
            </a:r>
            <a:r>
              <a:rPr lang="es-ES" dirty="0"/>
              <a:t> - $9,000,000; Significantly Undervalued</a:t>
            </a:r>
          </a:p>
        </p:txBody>
      </p:sp>
    </p:spTree>
    <p:extLst>
      <p:ext uri="{BB962C8B-B14F-4D97-AF65-F5344CB8AC3E}">
        <p14:creationId xmlns:p14="http://schemas.microsoft.com/office/powerpoint/2010/main" val="1321271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75BD-B16D-4CC4-A9BD-57718F5700E0}"/>
              </a:ext>
            </a:extLst>
          </p:cNvPr>
          <p:cNvSpPr>
            <a:spLocks noGrp="1"/>
          </p:cNvSpPr>
          <p:nvPr>
            <p:ph type="title"/>
          </p:nvPr>
        </p:nvSpPr>
        <p:spPr/>
        <p:txBody>
          <a:bodyPr/>
          <a:lstStyle/>
          <a:p>
            <a:r>
              <a:rPr lang="en-US" dirty="0"/>
              <a:t>Evaluation – Central Mid</a:t>
            </a:r>
          </a:p>
        </p:txBody>
      </p:sp>
      <p:pic>
        <p:nvPicPr>
          <p:cNvPr id="5" name="Content Placeholder 4" descr="Chart&#10;&#10;Description automatically generated">
            <a:extLst>
              <a:ext uri="{FF2B5EF4-FFF2-40B4-BE49-F238E27FC236}">
                <a16:creationId xmlns:a16="http://schemas.microsoft.com/office/drawing/2014/main" id="{5AB25A01-1A80-4B46-9865-4837416829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9317"/>
            <a:ext cx="6838023" cy="4558683"/>
          </a:xfrm>
        </p:spPr>
      </p:pic>
      <p:sp>
        <p:nvSpPr>
          <p:cNvPr id="7" name="TextBox 6">
            <a:extLst>
              <a:ext uri="{FF2B5EF4-FFF2-40B4-BE49-F238E27FC236}">
                <a16:creationId xmlns:a16="http://schemas.microsoft.com/office/drawing/2014/main" id="{7F250B88-E699-4804-8432-148F581D0D96}"/>
              </a:ext>
            </a:extLst>
          </p:cNvPr>
          <p:cNvSpPr txBox="1"/>
          <p:nvPr/>
        </p:nvSpPr>
        <p:spPr>
          <a:xfrm>
            <a:off x="7817528" y="365125"/>
            <a:ext cx="4374472" cy="6370975"/>
          </a:xfrm>
          <a:prstGeom prst="rect">
            <a:avLst/>
          </a:prstGeom>
          <a:noFill/>
        </p:spPr>
        <p:txBody>
          <a:bodyPr wrap="square">
            <a:spAutoFit/>
          </a:bodyPr>
          <a:lstStyle/>
          <a:p>
            <a:pPr>
              <a:buFont typeface="Arial" panose="020B0604020202020204" pitchFamily="34" charset="0"/>
              <a:buChar char="•"/>
            </a:pPr>
            <a:r>
              <a:rPr lang="en-US" sz="1700" dirty="0"/>
              <a:t>The most obvious standout in this is Jae-Sung Lee. Valued at $3,500,000, his goal related metrics are amongst the strongest in the top 5 leagues for the central midfield position bracket. In addition to this, he has generated a respectable amount of assists per 90, with an expected assist metric that sits near the 3rd quartile. Although his passing and dribbling abilities are lacking, his ability to contribute to a team's goal tally at a cut rate price justify his valuation label.</a:t>
            </a:r>
          </a:p>
          <a:p>
            <a:pPr>
              <a:buFont typeface="Arial" panose="020B0604020202020204" pitchFamily="34" charset="0"/>
              <a:buChar char="•"/>
            </a:pPr>
            <a:r>
              <a:rPr lang="en-US" sz="1700" dirty="0"/>
              <a:t>On the contrary, Santamaria has a market value 400% greater than Lee. He is currently in his peak age bracket, but only his successful dribble percentage is at a top level. With that being said, he attempts a low amount of dribbles per 90 indicating he is not be a player who dribbles often. Although his xG per 90 metric sits just shy of the 3rd quartile, there doesn't seem to be a justifiable reason to spend so much on him when other viable options are available at a cheaper price. His valuation label of significantly overvalued seems warranted.</a:t>
            </a:r>
          </a:p>
        </p:txBody>
      </p:sp>
      <p:sp>
        <p:nvSpPr>
          <p:cNvPr id="9" name="TextBox 8">
            <a:extLst>
              <a:ext uri="{FF2B5EF4-FFF2-40B4-BE49-F238E27FC236}">
                <a16:creationId xmlns:a16="http://schemas.microsoft.com/office/drawing/2014/main" id="{A9C8BE8E-C750-42CA-8447-C9FA4BC3A344}"/>
              </a:ext>
            </a:extLst>
          </p:cNvPr>
          <p:cNvSpPr txBox="1"/>
          <p:nvPr/>
        </p:nvSpPr>
        <p:spPr>
          <a:xfrm>
            <a:off x="0" y="1375987"/>
            <a:ext cx="6138908" cy="923330"/>
          </a:xfrm>
          <a:prstGeom prst="rect">
            <a:avLst/>
          </a:prstGeom>
          <a:noFill/>
        </p:spPr>
        <p:txBody>
          <a:bodyPr wrap="square">
            <a:spAutoFit/>
          </a:bodyPr>
          <a:lstStyle/>
          <a:p>
            <a:pPr>
              <a:buFont typeface="Arial" panose="020B0604020202020204" pitchFamily="34" charset="0"/>
              <a:buChar char="•"/>
            </a:pPr>
            <a:r>
              <a:rPr lang="en-US" dirty="0"/>
              <a:t>B. Santamaria - $14,000,000; Significantly Overvalued </a:t>
            </a:r>
          </a:p>
          <a:p>
            <a:pPr>
              <a:buFont typeface="Arial" panose="020B0604020202020204" pitchFamily="34" charset="0"/>
              <a:buChar char="•"/>
            </a:pPr>
            <a:r>
              <a:rPr lang="en-US" dirty="0"/>
              <a:t>M. </a:t>
            </a:r>
            <a:r>
              <a:rPr lang="en-US" dirty="0" err="1"/>
              <a:t>Loum</a:t>
            </a:r>
            <a:r>
              <a:rPr lang="en-US" dirty="0"/>
              <a:t> - $4,000,000; Significantly Undervalued</a:t>
            </a:r>
          </a:p>
          <a:p>
            <a:pPr>
              <a:buFont typeface="Arial" panose="020B0604020202020204" pitchFamily="34" charset="0"/>
              <a:buChar char="•"/>
            </a:pPr>
            <a:r>
              <a:rPr lang="en-US" dirty="0"/>
              <a:t>Jae-Sung Lee - $3,500,000; Significantly Undervalued</a:t>
            </a:r>
          </a:p>
        </p:txBody>
      </p:sp>
    </p:spTree>
    <p:extLst>
      <p:ext uri="{BB962C8B-B14F-4D97-AF65-F5344CB8AC3E}">
        <p14:creationId xmlns:p14="http://schemas.microsoft.com/office/powerpoint/2010/main" val="88919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6738-865A-43E5-92C7-7CE1350FB29A}"/>
              </a:ext>
            </a:extLst>
          </p:cNvPr>
          <p:cNvSpPr>
            <a:spLocks noGrp="1"/>
          </p:cNvSpPr>
          <p:nvPr>
            <p:ph type="title"/>
          </p:nvPr>
        </p:nvSpPr>
        <p:spPr/>
        <p:txBody>
          <a:bodyPr/>
          <a:lstStyle/>
          <a:p>
            <a:r>
              <a:rPr lang="en-US" dirty="0"/>
              <a:t>Evaluation – Center Back</a:t>
            </a:r>
          </a:p>
        </p:txBody>
      </p:sp>
      <p:pic>
        <p:nvPicPr>
          <p:cNvPr id="5" name="Content Placeholder 4" descr="Chart, bar chart&#10;&#10;Description automatically generated">
            <a:extLst>
              <a:ext uri="{FF2B5EF4-FFF2-40B4-BE49-F238E27FC236}">
                <a16:creationId xmlns:a16="http://schemas.microsoft.com/office/drawing/2014/main" id="{8327A742-AD82-4270-B4D9-A637558D4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72682"/>
            <a:ext cx="6877975" cy="4585317"/>
          </a:xfrm>
        </p:spPr>
      </p:pic>
      <p:sp>
        <p:nvSpPr>
          <p:cNvPr id="23" name="TextBox 22">
            <a:extLst>
              <a:ext uri="{FF2B5EF4-FFF2-40B4-BE49-F238E27FC236}">
                <a16:creationId xmlns:a16="http://schemas.microsoft.com/office/drawing/2014/main" id="{F5491C34-8565-4F08-AD9D-E819953EBA7F}"/>
              </a:ext>
            </a:extLst>
          </p:cNvPr>
          <p:cNvSpPr txBox="1"/>
          <p:nvPr/>
        </p:nvSpPr>
        <p:spPr>
          <a:xfrm>
            <a:off x="7596324" y="365125"/>
            <a:ext cx="4486185" cy="6186309"/>
          </a:xfrm>
          <a:prstGeom prst="rect">
            <a:avLst/>
          </a:prstGeom>
          <a:noFill/>
        </p:spPr>
        <p:txBody>
          <a:bodyPr wrap="square">
            <a:spAutoFit/>
          </a:bodyPr>
          <a:lstStyle/>
          <a:p>
            <a:pPr>
              <a:buFont typeface="Arial" panose="020B0604020202020204" pitchFamily="34" charset="0"/>
              <a:buChar char="•"/>
            </a:pPr>
            <a:r>
              <a:rPr lang="en-US" dirty="0"/>
              <a:t>In the case of all 3 center backs randomly selected, no player jumps out as a must sign target. With the exception of </a:t>
            </a:r>
            <a:r>
              <a:rPr lang="en-US" dirty="0" err="1"/>
              <a:t>Danso's</a:t>
            </a:r>
            <a:r>
              <a:rPr lang="en-US" dirty="0"/>
              <a:t> ability to win aerial duels, all positive KPIs for the players displayed are around the </a:t>
            </a:r>
            <a:r>
              <a:rPr lang="en-US" dirty="0" err="1"/>
              <a:t>the</a:t>
            </a:r>
            <a:r>
              <a:rPr lang="en-US" dirty="0"/>
              <a:t> middle or back of the pack for their respective position.</a:t>
            </a:r>
          </a:p>
          <a:p>
            <a:pPr>
              <a:buFont typeface="Arial" panose="020B0604020202020204" pitchFamily="34" charset="0"/>
              <a:buChar char="•"/>
            </a:pPr>
            <a:r>
              <a:rPr lang="en-US" dirty="0"/>
              <a:t>Diop's valuation label of "Within Reason" is extremely generous and should be rejected by a club. His performances in game do not warrant the highest valuation of the trio, as he consistently has a lower percentile rating compared to his peers.</a:t>
            </a:r>
          </a:p>
          <a:p>
            <a:pPr>
              <a:buFont typeface="Arial" panose="020B0604020202020204" pitchFamily="34" charset="0"/>
              <a:buChar char="•"/>
            </a:pPr>
            <a:r>
              <a:rPr lang="en-US" dirty="0"/>
              <a:t>Germán Sánchez is an interesting case. Although his percentiles at a high level, he has a respectable defensive duel win %. He is 35 years old and considered a veteran, while having one of the lowest market values in the position. This would warrant his label of "Significantly Undervalued", as a team on a tight budget can look to him as an option to bolster squad depth.</a:t>
            </a:r>
          </a:p>
        </p:txBody>
      </p:sp>
      <p:sp>
        <p:nvSpPr>
          <p:cNvPr id="25" name="TextBox 24">
            <a:extLst>
              <a:ext uri="{FF2B5EF4-FFF2-40B4-BE49-F238E27FC236}">
                <a16:creationId xmlns:a16="http://schemas.microsoft.com/office/drawing/2014/main" id="{60197A7F-6A01-4E8B-A82E-55E275F4BB94}"/>
              </a:ext>
            </a:extLst>
          </p:cNvPr>
          <p:cNvSpPr txBox="1"/>
          <p:nvPr/>
        </p:nvSpPr>
        <p:spPr>
          <a:xfrm>
            <a:off x="1480" y="1349352"/>
            <a:ext cx="6094520" cy="923330"/>
          </a:xfrm>
          <a:prstGeom prst="rect">
            <a:avLst/>
          </a:prstGeom>
          <a:noFill/>
        </p:spPr>
        <p:txBody>
          <a:bodyPr wrap="square">
            <a:spAutoFit/>
          </a:bodyPr>
          <a:lstStyle/>
          <a:p>
            <a:pPr>
              <a:buFont typeface="Arial" panose="020B0604020202020204" pitchFamily="34" charset="0"/>
              <a:buChar char="•"/>
            </a:pPr>
            <a:r>
              <a:rPr lang="en-US" dirty="0"/>
              <a:t>I. Diop - $12,000,000; Within Reason </a:t>
            </a:r>
          </a:p>
          <a:p>
            <a:pPr>
              <a:buFont typeface="Arial" panose="020B0604020202020204" pitchFamily="34" charset="0"/>
              <a:buChar char="•"/>
            </a:pPr>
            <a:r>
              <a:rPr lang="en-US" dirty="0"/>
              <a:t>K. </a:t>
            </a:r>
            <a:r>
              <a:rPr lang="en-US" dirty="0" err="1"/>
              <a:t>Danso</a:t>
            </a:r>
            <a:r>
              <a:rPr lang="en-US" dirty="0"/>
              <a:t> - $5,500,000; Significantly Undervalued</a:t>
            </a:r>
          </a:p>
          <a:p>
            <a:pPr>
              <a:buFont typeface="Arial" panose="020B0604020202020204" pitchFamily="34" charset="0"/>
              <a:buChar char="•"/>
            </a:pPr>
            <a:r>
              <a:rPr lang="en-US" dirty="0"/>
              <a:t>Germán Sánchez - $800,000; Significantly Undervalued</a:t>
            </a:r>
          </a:p>
        </p:txBody>
      </p:sp>
    </p:spTree>
    <p:extLst>
      <p:ext uri="{BB962C8B-B14F-4D97-AF65-F5344CB8AC3E}">
        <p14:creationId xmlns:p14="http://schemas.microsoft.com/office/powerpoint/2010/main" val="3947668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79730-3520-4B8B-8DB0-F49C8F2B418F}"/>
              </a:ext>
            </a:extLst>
          </p:cNvPr>
          <p:cNvSpPr>
            <a:spLocks noGrp="1"/>
          </p:cNvSpPr>
          <p:nvPr>
            <p:ph type="title"/>
          </p:nvPr>
        </p:nvSpPr>
        <p:spPr/>
        <p:txBody>
          <a:bodyPr/>
          <a:lstStyle/>
          <a:p>
            <a:r>
              <a:rPr lang="en-US" dirty="0"/>
              <a:t>Evaluation – Outside Back</a:t>
            </a:r>
          </a:p>
        </p:txBody>
      </p:sp>
      <p:pic>
        <p:nvPicPr>
          <p:cNvPr id="5" name="Content Placeholder 4" descr="Chart, bar chart&#10;&#10;Description automatically generated">
            <a:extLst>
              <a:ext uri="{FF2B5EF4-FFF2-40B4-BE49-F238E27FC236}">
                <a16:creationId xmlns:a16="http://schemas.microsoft.com/office/drawing/2014/main" id="{099EC2CC-D727-44DD-B0AE-7238B09038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6050"/>
            <a:ext cx="6917924" cy="4611950"/>
          </a:xfrm>
        </p:spPr>
      </p:pic>
      <p:sp>
        <p:nvSpPr>
          <p:cNvPr id="7" name="TextBox 6">
            <a:extLst>
              <a:ext uri="{FF2B5EF4-FFF2-40B4-BE49-F238E27FC236}">
                <a16:creationId xmlns:a16="http://schemas.microsoft.com/office/drawing/2014/main" id="{C11C3E8B-D2A7-4992-9811-B64C4D8B5085}"/>
              </a:ext>
            </a:extLst>
          </p:cNvPr>
          <p:cNvSpPr txBox="1"/>
          <p:nvPr/>
        </p:nvSpPr>
        <p:spPr>
          <a:xfrm>
            <a:off x="7640066" y="92852"/>
            <a:ext cx="4424687" cy="6632585"/>
          </a:xfrm>
          <a:prstGeom prst="rect">
            <a:avLst/>
          </a:prstGeom>
          <a:noFill/>
        </p:spPr>
        <p:txBody>
          <a:bodyPr wrap="square">
            <a:spAutoFit/>
          </a:bodyPr>
          <a:lstStyle/>
          <a:p>
            <a:pPr>
              <a:buFont typeface="Arial" panose="020B0604020202020204" pitchFamily="34" charset="0"/>
              <a:buChar char="•"/>
            </a:pPr>
            <a:r>
              <a:rPr lang="en-US" sz="1700" dirty="0"/>
              <a:t>Emerson Palmieri has the highest market value of the trio. His largest strength comes from his ability to pass the ball accurately, which is and rated in the 92nd percentile. However, his defensive metrics are abysmal. His defensive duel win % doesn't even reach the 1st quartile. He would be much more useful on a team that allow fullbacks to get forward freely with minimal defensive duties. However, as he just exited his peak years, we believe his label of "Significantly Overvalued" is warranted.</a:t>
            </a:r>
          </a:p>
          <a:p>
            <a:pPr>
              <a:buFont typeface="Arial" panose="020B0604020202020204" pitchFamily="34" charset="0"/>
              <a:buChar char="•"/>
            </a:pPr>
            <a:r>
              <a:rPr lang="en-US" sz="1700" dirty="0"/>
              <a:t>On the flip side, Muñoz has extremely strong defensive duel metrics sitting around the 3rd quartile in defensive duels per 90 and defensive duels won. His accuracy is worse than that of Emerson, but his general cross output and crosses into the goalie box are far higher. Pair this with the fact that he just entered his peak years at the age of 24 and you have a full back whose market value is below his playing ability. In theory, his ability should continue to progress over the coming years under the right guidance. This progression in skill should coincide with a rise in market value, allowing for a club to make a potential profit down the road.</a:t>
            </a:r>
          </a:p>
        </p:txBody>
      </p:sp>
      <p:sp>
        <p:nvSpPr>
          <p:cNvPr id="9" name="TextBox 8">
            <a:extLst>
              <a:ext uri="{FF2B5EF4-FFF2-40B4-BE49-F238E27FC236}">
                <a16:creationId xmlns:a16="http://schemas.microsoft.com/office/drawing/2014/main" id="{88783F44-3C70-4EC7-8A2A-FB571D3D888C}"/>
              </a:ext>
            </a:extLst>
          </p:cNvPr>
          <p:cNvSpPr txBox="1"/>
          <p:nvPr/>
        </p:nvSpPr>
        <p:spPr>
          <a:xfrm>
            <a:off x="0" y="1322720"/>
            <a:ext cx="6094520" cy="923330"/>
          </a:xfrm>
          <a:prstGeom prst="rect">
            <a:avLst/>
          </a:prstGeom>
          <a:noFill/>
        </p:spPr>
        <p:txBody>
          <a:bodyPr wrap="square">
            <a:spAutoFit/>
          </a:bodyPr>
          <a:lstStyle/>
          <a:p>
            <a:pPr>
              <a:buFont typeface="Arial" panose="020B0604020202020204" pitchFamily="34" charset="0"/>
              <a:buChar char="•"/>
            </a:pPr>
            <a:r>
              <a:rPr lang="fi-FI" dirty="0"/>
              <a:t>Emerson Palmieri - $14,000,000; </a:t>
            </a:r>
            <a:r>
              <a:rPr lang="en-US" dirty="0"/>
              <a:t>Significantly</a:t>
            </a:r>
            <a:r>
              <a:rPr lang="fi-FI" dirty="0"/>
              <a:t> Overvalued</a:t>
            </a:r>
          </a:p>
          <a:p>
            <a:pPr>
              <a:buFont typeface="Arial" panose="020B0604020202020204" pitchFamily="34" charset="0"/>
              <a:buChar char="•"/>
            </a:pPr>
            <a:r>
              <a:rPr lang="fi-FI" dirty="0"/>
              <a:t>Aihen Muñoz - $6,000,000; </a:t>
            </a:r>
            <a:r>
              <a:rPr lang="en-US" dirty="0"/>
              <a:t>Significantly Undervalued</a:t>
            </a:r>
            <a:endParaRPr lang="fi-FI" dirty="0"/>
          </a:p>
          <a:p>
            <a:pPr>
              <a:buFont typeface="Arial" panose="020B0604020202020204" pitchFamily="34" charset="0"/>
              <a:buChar char="•"/>
            </a:pPr>
            <a:r>
              <a:rPr lang="fi-FI" dirty="0"/>
              <a:t>W. Kechrida - $1,300,000; </a:t>
            </a:r>
            <a:r>
              <a:rPr lang="en-US" dirty="0"/>
              <a:t>Significantly Undervalued</a:t>
            </a:r>
            <a:endParaRPr lang="fi-FI" dirty="0"/>
          </a:p>
        </p:txBody>
      </p:sp>
    </p:spTree>
    <p:extLst>
      <p:ext uri="{BB962C8B-B14F-4D97-AF65-F5344CB8AC3E}">
        <p14:creationId xmlns:p14="http://schemas.microsoft.com/office/powerpoint/2010/main" val="3531643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F956-95F3-4541-824A-CFD75C432043}"/>
              </a:ext>
            </a:extLst>
          </p:cNvPr>
          <p:cNvSpPr>
            <a:spLocks noGrp="1"/>
          </p:cNvSpPr>
          <p:nvPr>
            <p:ph type="title"/>
          </p:nvPr>
        </p:nvSpPr>
        <p:spPr/>
        <p:txBody>
          <a:bodyPr/>
          <a:lstStyle/>
          <a:p>
            <a:r>
              <a:rPr lang="en-US"/>
              <a:t>Evaluation – Wide Attacker</a:t>
            </a:r>
            <a:endParaRPr lang="en-US" dirty="0"/>
          </a:p>
        </p:txBody>
      </p:sp>
      <p:pic>
        <p:nvPicPr>
          <p:cNvPr id="5" name="Picture 4" descr="Chart&#10;&#10;Description automatically generated">
            <a:extLst>
              <a:ext uri="{FF2B5EF4-FFF2-40B4-BE49-F238E27FC236}">
                <a16:creationId xmlns:a16="http://schemas.microsoft.com/office/drawing/2014/main" id="{CDED9AEC-179A-4E2B-B51B-31543BC1B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3806"/>
            <a:ext cx="6891291" cy="4594194"/>
          </a:xfrm>
          <a:prstGeom prst="rect">
            <a:avLst/>
          </a:prstGeom>
        </p:spPr>
      </p:pic>
      <p:sp>
        <p:nvSpPr>
          <p:cNvPr id="7" name="TextBox 6">
            <a:extLst>
              <a:ext uri="{FF2B5EF4-FFF2-40B4-BE49-F238E27FC236}">
                <a16:creationId xmlns:a16="http://schemas.microsoft.com/office/drawing/2014/main" id="{431D7921-71C4-4B1B-9AA3-2AC78C14EDC7}"/>
              </a:ext>
            </a:extLst>
          </p:cNvPr>
          <p:cNvSpPr txBox="1"/>
          <p:nvPr/>
        </p:nvSpPr>
        <p:spPr>
          <a:xfrm>
            <a:off x="7548563" y="492407"/>
            <a:ext cx="4643437" cy="6124754"/>
          </a:xfrm>
          <a:prstGeom prst="rect">
            <a:avLst/>
          </a:prstGeom>
          <a:noFill/>
        </p:spPr>
        <p:txBody>
          <a:bodyPr wrap="square">
            <a:spAutoFit/>
          </a:bodyPr>
          <a:lstStyle/>
          <a:p>
            <a:pPr>
              <a:buFont typeface="Arial" panose="020B0604020202020204" pitchFamily="34" charset="0"/>
              <a:buChar char="•"/>
            </a:pPr>
            <a:r>
              <a:rPr lang="en-US" sz="1400" dirty="0"/>
              <a:t>Sadio </a:t>
            </a:r>
            <a:r>
              <a:rPr lang="en-US" sz="1400" dirty="0" err="1"/>
              <a:t>Mané</a:t>
            </a:r>
            <a:r>
              <a:rPr lang="en-US" sz="1400" dirty="0"/>
              <a:t> is one of the most famous names in world football. His success at Liverpool includes titles in both the Premier League and Champions League. </a:t>
            </a:r>
            <a:r>
              <a:rPr lang="en-US" sz="1400" dirty="0" err="1"/>
              <a:t>Mané</a:t>
            </a:r>
            <a:r>
              <a:rPr lang="en-US" sz="1400" dirty="0"/>
              <a:t> shines most in his shooting/goal scoring abilities. His xG per 90, goals per 90, and shots per 90 are all at a minimum of the 88th percentile. However, he sits around the median for most other key metrics. In addition to this, his accurate pass % is at an abysmal level sitting at the 26th percentile. Although his goal scoring ability is elite, he is currently 29 years old and will most likely see his market value drop significantly as he goes through his early thirties. For these reasons, we believe his label of "Significantly Overvalued" is warranted.</a:t>
            </a:r>
          </a:p>
          <a:p>
            <a:pPr>
              <a:buFont typeface="Arial" panose="020B0604020202020204" pitchFamily="34" charset="0"/>
              <a:buChar char="•"/>
            </a:pPr>
            <a:r>
              <a:rPr lang="en-US" sz="1400" dirty="0" err="1"/>
              <a:t>Mané's</a:t>
            </a:r>
            <a:r>
              <a:rPr lang="en-US" sz="1400" dirty="0"/>
              <a:t> market value is listed as being over 650% greater than the other two players on this list. Despite this valuation, both </a:t>
            </a:r>
            <a:r>
              <a:rPr lang="en-US" sz="1400" dirty="0" err="1"/>
              <a:t>Muniain</a:t>
            </a:r>
            <a:r>
              <a:rPr lang="en-US" sz="1400" dirty="0"/>
              <a:t> and Simon provide significant value to their sides and are extremely strong in other KPIs. For example, </a:t>
            </a:r>
            <a:r>
              <a:rPr lang="en-US" sz="1400" dirty="0" err="1"/>
              <a:t>Munian's</a:t>
            </a:r>
            <a:r>
              <a:rPr lang="en-US" sz="1400" dirty="0"/>
              <a:t> passing and assist related metrics are consistently at the 84th percentile or higher. In addition to this, Simon is an excellent crosser of the ball and has generated an </a:t>
            </a:r>
            <a:r>
              <a:rPr lang="en-US" sz="1400" dirty="0" err="1"/>
              <a:t>xA</a:t>
            </a:r>
            <a:r>
              <a:rPr lang="en-US" sz="1400" dirty="0"/>
              <a:t> metric at an elite level in the 95th percentile. He is also in his peak years and would be expected to maintain or grow in market value throughout. For these reasons, we believe the valuation labels for both </a:t>
            </a:r>
            <a:r>
              <a:rPr lang="en-US" sz="1400" dirty="0" err="1"/>
              <a:t>Munian</a:t>
            </a:r>
            <a:r>
              <a:rPr lang="en-US" sz="1400" dirty="0"/>
              <a:t> and Simon are correct. These are players who can be brought in, have a significant output for the team, and the difference in cost between them and </a:t>
            </a:r>
            <a:r>
              <a:rPr lang="en-US" sz="1400" dirty="0" err="1"/>
              <a:t>Mané</a:t>
            </a:r>
            <a:r>
              <a:rPr lang="en-US" sz="1400" dirty="0"/>
              <a:t> can be reinvested in other areas of the squad. Overall, a stronger squad should have more of an impact on point generation than an individual player.</a:t>
            </a:r>
          </a:p>
        </p:txBody>
      </p:sp>
      <p:sp>
        <p:nvSpPr>
          <p:cNvPr id="9" name="TextBox 8">
            <a:extLst>
              <a:ext uri="{FF2B5EF4-FFF2-40B4-BE49-F238E27FC236}">
                <a16:creationId xmlns:a16="http://schemas.microsoft.com/office/drawing/2014/main" id="{6D19001F-48E2-48A0-9997-293DF0B21905}"/>
              </a:ext>
            </a:extLst>
          </p:cNvPr>
          <p:cNvSpPr txBox="1"/>
          <p:nvPr/>
        </p:nvSpPr>
        <p:spPr>
          <a:xfrm>
            <a:off x="-29592" y="1340476"/>
            <a:ext cx="6125592" cy="923330"/>
          </a:xfrm>
          <a:prstGeom prst="rect">
            <a:avLst/>
          </a:prstGeom>
          <a:noFill/>
        </p:spPr>
        <p:txBody>
          <a:bodyPr wrap="square">
            <a:spAutoFit/>
          </a:bodyPr>
          <a:lstStyle/>
          <a:p>
            <a:pPr>
              <a:buFont typeface="Arial" panose="020B0604020202020204" pitchFamily="34" charset="0"/>
              <a:buChar char="•"/>
            </a:pPr>
            <a:r>
              <a:rPr lang="en-US" dirty="0"/>
              <a:t>S. </a:t>
            </a:r>
            <a:r>
              <a:rPr lang="en-US" dirty="0" err="1"/>
              <a:t>Mané</a:t>
            </a:r>
            <a:r>
              <a:rPr lang="en-US" dirty="0"/>
              <a:t> - $80,000,000; Significantly Overvalued</a:t>
            </a:r>
          </a:p>
          <a:p>
            <a:pPr>
              <a:buFont typeface="Arial" panose="020B0604020202020204" pitchFamily="34" charset="0"/>
              <a:buChar char="•"/>
            </a:pPr>
            <a:r>
              <a:rPr lang="en-US" dirty="0"/>
              <a:t>Iker </a:t>
            </a:r>
            <a:r>
              <a:rPr lang="en-US" dirty="0" err="1"/>
              <a:t>Muniain</a:t>
            </a:r>
            <a:r>
              <a:rPr lang="en-US" dirty="0"/>
              <a:t> - $12,000,000; Within Reason</a:t>
            </a:r>
          </a:p>
          <a:p>
            <a:pPr>
              <a:buFont typeface="Arial" panose="020B0604020202020204" pitchFamily="34" charset="0"/>
              <a:buChar char="•"/>
            </a:pPr>
            <a:r>
              <a:rPr lang="en-US" dirty="0"/>
              <a:t>M. Simon - $9,000,000; Significantly Undervalued</a:t>
            </a:r>
          </a:p>
        </p:txBody>
      </p:sp>
    </p:spTree>
    <p:extLst>
      <p:ext uri="{BB962C8B-B14F-4D97-AF65-F5344CB8AC3E}">
        <p14:creationId xmlns:p14="http://schemas.microsoft.com/office/powerpoint/2010/main" val="1261973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3A8A-2637-48EE-B558-D54FAA6DE46A}"/>
              </a:ext>
            </a:extLst>
          </p:cNvPr>
          <p:cNvSpPr>
            <a:spLocks noGrp="1"/>
          </p:cNvSpPr>
          <p:nvPr>
            <p:ph type="title"/>
          </p:nvPr>
        </p:nvSpPr>
        <p:spPr/>
        <p:txBody>
          <a:bodyPr/>
          <a:lstStyle/>
          <a:p>
            <a:r>
              <a:rPr lang="en-US" b="1" dirty="0"/>
              <a:t>Deployment – A Premier League Club Looking to Sign a Center Forward</a:t>
            </a:r>
          </a:p>
        </p:txBody>
      </p:sp>
      <p:pic>
        <p:nvPicPr>
          <p:cNvPr id="5" name="Picture 4" descr="Chart, bar chart&#10;&#10;Description automatically generated">
            <a:extLst>
              <a:ext uri="{FF2B5EF4-FFF2-40B4-BE49-F238E27FC236}">
                <a16:creationId xmlns:a16="http://schemas.microsoft.com/office/drawing/2014/main" id="{7063EA0F-439A-4038-A428-D54B11B84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90688"/>
            <a:ext cx="7315200" cy="4876800"/>
          </a:xfrm>
          <a:prstGeom prst="rect">
            <a:avLst/>
          </a:prstGeom>
        </p:spPr>
      </p:pic>
    </p:spTree>
    <p:extLst>
      <p:ext uri="{BB962C8B-B14F-4D97-AF65-F5344CB8AC3E}">
        <p14:creationId xmlns:p14="http://schemas.microsoft.com/office/powerpoint/2010/main" val="1083101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DD83-7A16-4F9C-B79A-ED3909C98736}"/>
              </a:ext>
            </a:extLst>
          </p:cNvPr>
          <p:cNvSpPr>
            <a:spLocks noGrp="1"/>
          </p:cNvSpPr>
          <p:nvPr>
            <p:ph type="title"/>
          </p:nvPr>
        </p:nvSpPr>
        <p:spPr/>
        <p:txBody>
          <a:bodyPr/>
          <a:lstStyle/>
          <a:p>
            <a:r>
              <a:rPr lang="en-US" b="1" dirty="0"/>
              <a:t>Deployment – A Premier League Club Looking to Sign a Center Forward</a:t>
            </a: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B611C9DA-3C7B-4191-8D02-29B99C6AD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926584" cy="5010150"/>
          </a:xfrm>
          <a:prstGeom prst="rect">
            <a:avLst/>
          </a:prstGeom>
        </p:spPr>
      </p:pic>
      <p:sp>
        <p:nvSpPr>
          <p:cNvPr id="6" name="TextBox 5">
            <a:extLst>
              <a:ext uri="{FF2B5EF4-FFF2-40B4-BE49-F238E27FC236}">
                <a16:creationId xmlns:a16="http://schemas.microsoft.com/office/drawing/2014/main" id="{A4438BED-52C5-4BC8-AAB9-ADEA581CA083}"/>
              </a:ext>
            </a:extLst>
          </p:cNvPr>
          <p:cNvSpPr txBox="1"/>
          <p:nvPr/>
        </p:nvSpPr>
        <p:spPr>
          <a:xfrm>
            <a:off x="6997823" y="1690688"/>
            <a:ext cx="2687715" cy="2862322"/>
          </a:xfrm>
          <a:prstGeom prst="rect">
            <a:avLst/>
          </a:prstGeom>
          <a:noFill/>
        </p:spPr>
        <p:txBody>
          <a:bodyPr wrap="square">
            <a:spAutoFit/>
          </a:bodyPr>
          <a:lstStyle/>
          <a:p>
            <a:pPr marL="285750" indent="-285750">
              <a:buFont typeface="Arial" panose="020B0604020202020204" pitchFamily="34" charset="0"/>
              <a:buChar char="•"/>
            </a:pPr>
            <a:r>
              <a:rPr lang="en-US" dirty="0"/>
              <a:t>All players have very similar xG metrics. Watkins is right on par with his xG, scoring 5 goals. </a:t>
            </a:r>
            <a:r>
              <a:rPr lang="en-US" dirty="0" err="1"/>
              <a:t>Bebou</a:t>
            </a:r>
            <a:r>
              <a:rPr lang="en-US" dirty="0"/>
              <a:t> is slightly over performing his xG, scoring 7 goals. </a:t>
            </a:r>
            <a:r>
              <a:rPr lang="en-US" dirty="0" err="1"/>
              <a:t>Ajorque</a:t>
            </a:r>
            <a:r>
              <a:rPr lang="en-US" dirty="0"/>
              <a:t> is nearly doubling his xG, scoring 10 goals so far this season.</a:t>
            </a:r>
          </a:p>
        </p:txBody>
      </p:sp>
    </p:spTree>
    <p:extLst>
      <p:ext uri="{BB962C8B-B14F-4D97-AF65-F5344CB8AC3E}">
        <p14:creationId xmlns:p14="http://schemas.microsoft.com/office/powerpoint/2010/main" val="526853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person, outdoor&#10;&#10;Description automatically generated">
            <a:extLst>
              <a:ext uri="{FF2B5EF4-FFF2-40B4-BE49-F238E27FC236}">
                <a16:creationId xmlns:a16="http://schemas.microsoft.com/office/drawing/2014/main" id="{C1CACEF7-4CED-4D7D-A757-E1FAE60A5AA6}"/>
              </a:ext>
            </a:extLst>
          </p:cNvPr>
          <p:cNvPicPr>
            <a:picLocks noChangeAspect="1"/>
          </p:cNvPicPr>
          <p:nvPr/>
        </p:nvPicPr>
        <p:blipFill rotWithShape="1">
          <a:blip r:embed="rId2">
            <a:extLst>
              <a:ext uri="{28A0092B-C50C-407E-A947-70E740481C1C}">
                <a14:useLocalDpi xmlns:a14="http://schemas.microsoft.com/office/drawing/2010/main" val="0"/>
              </a:ext>
            </a:extLst>
          </a:blip>
          <a:srcRect l="14244" r="23705"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80FAE-6A96-420F-8D47-8889F9331092}"/>
              </a:ext>
            </a:extLst>
          </p:cNvPr>
          <p:cNvSpPr>
            <a:spLocks noGrp="1"/>
          </p:cNvSpPr>
          <p:nvPr>
            <p:ph type="title"/>
          </p:nvPr>
        </p:nvSpPr>
        <p:spPr>
          <a:xfrm>
            <a:off x="371094" y="1161288"/>
            <a:ext cx="3438144" cy="1124712"/>
          </a:xfrm>
        </p:spPr>
        <p:txBody>
          <a:bodyPr anchor="b">
            <a:normAutofit/>
          </a:bodyPr>
          <a:lstStyle/>
          <a:p>
            <a:r>
              <a:rPr lang="en-US" sz="2800"/>
              <a:t>Objective</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ED112A8E-8320-478E-A1E7-B81D0E6D8F81}"/>
              </a:ext>
            </a:extLst>
          </p:cNvPr>
          <p:cNvSpPr>
            <a:spLocks noGrp="1"/>
          </p:cNvSpPr>
          <p:nvPr>
            <p:ph idx="1"/>
          </p:nvPr>
        </p:nvSpPr>
        <p:spPr>
          <a:xfrm>
            <a:off x="371094" y="2718054"/>
            <a:ext cx="3438906" cy="3207258"/>
          </a:xfrm>
        </p:spPr>
        <p:txBody>
          <a:bodyPr anchor="t">
            <a:normAutofit/>
          </a:bodyPr>
          <a:lstStyle/>
          <a:p>
            <a:pPr marL="0" indent="0">
              <a:buNone/>
            </a:pPr>
            <a:r>
              <a:rPr lang="en-US" sz="1700" dirty="0"/>
              <a:t>Help football clubs identify players who are overvalued, undervalued, or valued within reason relative to their performances in the season. This will be done by comparing a player rating relative to market value.</a:t>
            </a:r>
          </a:p>
        </p:txBody>
      </p:sp>
    </p:spTree>
    <p:extLst>
      <p:ext uri="{BB962C8B-B14F-4D97-AF65-F5344CB8AC3E}">
        <p14:creationId xmlns:p14="http://schemas.microsoft.com/office/powerpoint/2010/main" val="930459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881E7-C02A-4D18-825F-CB49C9AB3D22}"/>
              </a:ext>
            </a:extLst>
          </p:cNvPr>
          <p:cNvSpPr>
            <a:spLocks noGrp="1"/>
          </p:cNvSpPr>
          <p:nvPr>
            <p:ph type="title"/>
          </p:nvPr>
        </p:nvSpPr>
        <p:spPr/>
        <p:txBody>
          <a:bodyPr/>
          <a:lstStyle/>
          <a:p>
            <a:r>
              <a:rPr lang="en-US" b="1" dirty="0"/>
              <a:t>Deployment – A Premier League Club Looking to Sign a Center Forward</a:t>
            </a:r>
            <a:endParaRPr lang="en-US" dirty="0"/>
          </a:p>
        </p:txBody>
      </p:sp>
      <p:pic>
        <p:nvPicPr>
          <p:cNvPr id="5" name="Picture 4" descr="Chart&#10;&#10;Description automatically generated">
            <a:extLst>
              <a:ext uri="{FF2B5EF4-FFF2-40B4-BE49-F238E27FC236}">
                <a16:creationId xmlns:a16="http://schemas.microsoft.com/office/drawing/2014/main" id="{B86F69C5-BD27-448E-8831-05E9C1ABC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6029325" cy="5029200"/>
          </a:xfrm>
          <a:prstGeom prst="rect">
            <a:avLst/>
          </a:prstGeom>
        </p:spPr>
      </p:pic>
      <p:sp>
        <p:nvSpPr>
          <p:cNvPr id="6" name="TextBox 5">
            <a:extLst>
              <a:ext uri="{FF2B5EF4-FFF2-40B4-BE49-F238E27FC236}">
                <a16:creationId xmlns:a16="http://schemas.microsoft.com/office/drawing/2014/main" id="{5398ED52-44A6-4B32-A7A8-CE9057CFA034}"/>
              </a:ext>
            </a:extLst>
          </p:cNvPr>
          <p:cNvSpPr txBox="1"/>
          <p:nvPr/>
        </p:nvSpPr>
        <p:spPr>
          <a:xfrm>
            <a:off x="7202009" y="1690688"/>
            <a:ext cx="2758736" cy="3693319"/>
          </a:xfrm>
          <a:prstGeom prst="rect">
            <a:avLst/>
          </a:prstGeom>
          <a:noFill/>
        </p:spPr>
        <p:txBody>
          <a:bodyPr wrap="square">
            <a:spAutoFit/>
          </a:bodyPr>
          <a:lstStyle/>
          <a:p>
            <a:pPr>
              <a:buFont typeface="Arial" panose="020B0604020202020204" pitchFamily="34" charset="0"/>
              <a:buChar char="•"/>
            </a:pPr>
            <a:r>
              <a:rPr lang="en-US" dirty="0"/>
              <a:t>Although </a:t>
            </a:r>
            <a:r>
              <a:rPr lang="en-US" dirty="0" err="1"/>
              <a:t>Ajorque</a:t>
            </a:r>
            <a:r>
              <a:rPr lang="en-US" dirty="0"/>
              <a:t> has slightly less shots per 90 than </a:t>
            </a:r>
            <a:r>
              <a:rPr lang="en-US" dirty="0" err="1"/>
              <a:t>Bebou</a:t>
            </a:r>
            <a:r>
              <a:rPr lang="en-US" dirty="0"/>
              <a:t> and Watkins, he is extremely accurate with his shooting. Over 70% of his shots are on target. This is likely a major factor for his high goal tally.</a:t>
            </a:r>
          </a:p>
          <a:p>
            <a:pPr>
              <a:buFont typeface="Arial" panose="020B0604020202020204" pitchFamily="34" charset="0"/>
              <a:buChar char="•"/>
            </a:pPr>
            <a:r>
              <a:rPr lang="en-US" dirty="0" err="1"/>
              <a:t>Bebou</a:t>
            </a:r>
            <a:r>
              <a:rPr lang="en-US" dirty="0"/>
              <a:t> is the least accurate shooter, finding the target around 40% of the time. Watkins is hitting the target just shy of 50%.</a:t>
            </a:r>
          </a:p>
        </p:txBody>
      </p:sp>
    </p:spTree>
    <p:extLst>
      <p:ext uri="{BB962C8B-B14F-4D97-AF65-F5344CB8AC3E}">
        <p14:creationId xmlns:p14="http://schemas.microsoft.com/office/powerpoint/2010/main" val="3204284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8072-1757-4711-81AC-5DB0040F0694}"/>
              </a:ext>
            </a:extLst>
          </p:cNvPr>
          <p:cNvSpPr>
            <a:spLocks noGrp="1"/>
          </p:cNvSpPr>
          <p:nvPr>
            <p:ph type="title"/>
          </p:nvPr>
        </p:nvSpPr>
        <p:spPr/>
        <p:txBody>
          <a:bodyPr/>
          <a:lstStyle/>
          <a:p>
            <a:r>
              <a:rPr lang="en-US" b="1" dirty="0"/>
              <a:t>Deployment – A Premier League Club Looking to Sign a Center Forward</a:t>
            </a:r>
            <a:endParaRPr lang="en-US" dirty="0"/>
          </a:p>
        </p:txBody>
      </p:sp>
      <p:pic>
        <p:nvPicPr>
          <p:cNvPr id="5" name="Picture 4" descr="Chart&#10;&#10;Description automatically generated">
            <a:extLst>
              <a:ext uri="{FF2B5EF4-FFF2-40B4-BE49-F238E27FC236}">
                <a16:creationId xmlns:a16="http://schemas.microsoft.com/office/drawing/2014/main" id="{EACC0418-7B82-44E2-B282-A560E3788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979851" cy="5011432"/>
          </a:xfrm>
          <a:prstGeom prst="rect">
            <a:avLst/>
          </a:prstGeom>
        </p:spPr>
      </p:pic>
      <p:sp>
        <p:nvSpPr>
          <p:cNvPr id="6" name="TextBox 5">
            <a:extLst>
              <a:ext uri="{FF2B5EF4-FFF2-40B4-BE49-F238E27FC236}">
                <a16:creationId xmlns:a16="http://schemas.microsoft.com/office/drawing/2014/main" id="{692689A5-FC46-4A23-92FD-04EC85D8B008}"/>
              </a:ext>
            </a:extLst>
          </p:cNvPr>
          <p:cNvSpPr txBox="1"/>
          <p:nvPr/>
        </p:nvSpPr>
        <p:spPr>
          <a:xfrm>
            <a:off x="7077722" y="1690688"/>
            <a:ext cx="3575481" cy="4801314"/>
          </a:xfrm>
          <a:prstGeom prst="rect">
            <a:avLst/>
          </a:prstGeom>
          <a:noFill/>
        </p:spPr>
        <p:txBody>
          <a:bodyPr wrap="square">
            <a:spAutoFit/>
          </a:bodyPr>
          <a:lstStyle/>
          <a:p>
            <a:pPr>
              <a:buFont typeface="Arial" panose="020B0604020202020204" pitchFamily="34" charset="0"/>
              <a:buChar char="•"/>
            </a:pPr>
            <a:r>
              <a:rPr lang="en-US" dirty="0"/>
              <a:t>Watkins is finding himself getting more touches in the penalty area than both </a:t>
            </a:r>
            <a:r>
              <a:rPr lang="en-US" dirty="0" err="1"/>
              <a:t>Ajorque</a:t>
            </a:r>
            <a:r>
              <a:rPr lang="en-US" dirty="0"/>
              <a:t> and </a:t>
            </a:r>
            <a:r>
              <a:rPr lang="en-US" dirty="0" err="1"/>
              <a:t>Bebou</a:t>
            </a:r>
            <a:r>
              <a:rPr lang="en-US" dirty="0"/>
              <a:t>. This is important, as chances in the penalty area will typically lead to better goal scoring opportunities.</a:t>
            </a:r>
          </a:p>
          <a:p>
            <a:pPr>
              <a:buFont typeface="Arial" panose="020B0604020202020204" pitchFamily="34" charset="0"/>
              <a:buChar char="•"/>
            </a:pPr>
            <a:r>
              <a:rPr lang="en-US" dirty="0"/>
              <a:t>When it comes to efficiency in these dangerous areas, Watkins is not up to par. His goal conversion rate is below 15%, which is significantly lower than both </a:t>
            </a:r>
            <a:r>
              <a:rPr lang="en-US" dirty="0" err="1"/>
              <a:t>Bebou</a:t>
            </a:r>
            <a:r>
              <a:rPr lang="en-US" dirty="0"/>
              <a:t> and </a:t>
            </a:r>
            <a:r>
              <a:rPr lang="en-US" dirty="0" err="1"/>
              <a:t>Ajorque</a:t>
            </a:r>
            <a:r>
              <a:rPr lang="en-US" dirty="0"/>
              <a:t>. </a:t>
            </a:r>
          </a:p>
          <a:p>
            <a:pPr>
              <a:buFont typeface="Arial" panose="020B0604020202020204" pitchFamily="34" charset="0"/>
              <a:buChar char="•"/>
            </a:pPr>
            <a:r>
              <a:rPr lang="en-US" dirty="0"/>
              <a:t>On the contrary, </a:t>
            </a:r>
            <a:r>
              <a:rPr lang="en-US" dirty="0" err="1"/>
              <a:t>Ajorque</a:t>
            </a:r>
            <a:r>
              <a:rPr lang="en-US" dirty="0"/>
              <a:t> is extremely efficient. His goal conversion rate of 34% indicates that 34% of his shots are resulting in a goal.</a:t>
            </a:r>
          </a:p>
        </p:txBody>
      </p:sp>
    </p:spTree>
    <p:extLst>
      <p:ext uri="{BB962C8B-B14F-4D97-AF65-F5344CB8AC3E}">
        <p14:creationId xmlns:p14="http://schemas.microsoft.com/office/powerpoint/2010/main" val="2142894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76A1-A1F7-4F15-8757-1CD2499CF62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24D61E3-0E9A-40CA-B4FF-E316E4D7AD9E}"/>
              </a:ext>
            </a:extLst>
          </p:cNvPr>
          <p:cNvSpPr>
            <a:spLocks noGrp="1"/>
          </p:cNvSpPr>
          <p:nvPr>
            <p:ph idx="1"/>
          </p:nvPr>
        </p:nvSpPr>
        <p:spPr/>
        <p:txBody>
          <a:bodyPr>
            <a:normAutofit lnSpcReduction="10000"/>
          </a:bodyPr>
          <a:lstStyle/>
          <a:p>
            <a:r>
              <a:rPr lang="en-US" dirty="0"/>
              <a:t>In conclusion, the valuation labels generated for players provided accurate guidance when comparing in season performance relative to market value.</a:t>
            </a:r>
          </a:p>
          <a:p>
            <a:r>
              <a:rPr lang="en-US" dirty="0"/>
              <a:t>In the small minority of cases where valuation labels were rejected, such as Diop, a simple look at metrics in key areas will make the decision obvious.</a:t>
            </a:r>
          </a:p>
          <a:p>
            <a:r>
              <a:rPr lang="en-US" dirty="0"/>
              <a:t>Flexibility is key, as one can select the parameters they desire for a specific role. This allows us to generate a weighted score amongst players just for the features of that role.</a:t>
            </a:r>
          </a:p>
          <a:p>
            <a:r>
              <a:rPr lang="en-US" dirty="0"/>
              <a:t>This is a tool that should be paired with traditional methods, such as various in person scouting reports and player analysis.</a:t>
            </a:r>
          </a:p>
          <a:p>
            <a:endParaRPr lang="en-US" dirty="0"/>
          </a:p>
          <a:p>
            <a:endParaRPr lang="en-US" dirty="0"/>
          </a:p>
        </p:txBody>
      </p:sp>
    </p:spTree>
    <p:extLst>
      <p:ext uri="{BB962C8B-B14F-4D97-AF65-F5344CB8AC3E}">
        <p14:creationId xmlns:p14="http://schemas.microsoft.com/office/powerpoint/2010/main" val="264251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1D91-FBA2-41A9-BF27-150A2E958A0E}"/>
              </a:ext>
            </a:extLst>
          </p:cNvPr>
          <p:cNvSpPr>
            <a:spLocks noGrp="1"/>
          </p:cNvSpPr>
          <p:nvPr>
            <p:ph type="title"/>
          </p:nvPr>
        </p:nvSpPr>
        <p:spPr/>
        <p:txBody>
          <a:bodyPr/>
          <a:lstStyle/>
          <a:p>
            <a:r>
              <a:rPr lang="en-US" dirty="0"/>
              <a:t>Why Is This Important?</a:t>
            </a:r>
          </a:p>
        </p:txBody>
      </p:sp>
      <p:cxnSp>
        <p:nvCxnSpPr>
          <p:cNvPr id="4" name="Straight Connector 3">
            <a:extLst>
              <a:ext uri="{FF2B5EF4-FFF2-40B4-BE49-F238E27FC236}">
                <a16:creationId xmlns:a16="http://schemas.microsoft.com/office/drawing/2014/main" id="{01D9AAB1-1410-4799-8CF5-71D5EC47DC08}"/>
              </a:ext>
            </a:extLst>
          </p:cNvPr>
          <p:cNvCxnSpPr/>
          <p:nvPr/>
        </p:nvCxnSpPr>
        <p:spPr>
          <a:xfrm>
            <a:off x="685801" y="3667125"/>
            <a:ext cx="11077574"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person in a football uniform&#10;&#10;Description automatically generated with low confidence">
            <a:extLst>
              <a:ext uri="{FF2B5EF4-FFF2-40B4-BE49-F238E27FC236}">
                <a16:creationId xmlns:a16="http://schemas.microsoft.com/office/drawing/2014/main" id="{00C9253B-FC7E-4831-92D2-17FDEE65C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389" y="4214813"/>
            <a:ext cx="2295526" cy="2295526"/>
          </a:xfrm>
          <a:prstGeom prst="rect">
            <a:avLst/>
          </a:prstGeom>
        </p:spPr>
      </p:pic>
      <p:pic>
        <p:nvPicPr>
          <p:cNvPr id="6" name="Picture 5" descr="A picture containing text, person, player, posing&#10;&#10;Description automatically generated">
            <a:extLst>
              <a:ext uri="{FF2B5EF4-FFF2-40B4-BE49-F238E27FC236}">
                <a16:creationId xmlns:a16="http://schemas.microsoft.com/office/drawing/2014/main" id="{BA2502A5-86C7-4DA8-91D0-539A24CD0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75" y="823078"/>
            <a:ext cx="4257675" cy="2394943"/>
          </a:xfrm>
          <a:prstGeom prst="rect">
            <a:avLst/>
          </a:prstGeom>
        </p:spPr>
      </p:pic>
      <p:pic>
        <p:nvPicPr>
          <p:cNvPr id="8" name="Picture 7" descr="Two people standing in front of a sign&#10;&#10;Description automatically generated with medium confidence">
            <a:extLst>
              <a:ext uri="{FF2B5EF4-FFF2-40B4-BE49-F238E27FC236}">
                <a16:creationId xmlns:a16="http://schemas.microsoft.com/office/drawing/2014/main" id="{801852D4-E884-4699-AC20-893CC45AB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1" y="4214813"/>
            <a:ext cx="3441608" cy="229552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C100A0C-4C27-4610-AC7A-B8B403381B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8439" y="1383030"/>
            <a:ext cx="3052762" cy="1831658"/>
          </a:xfrm>
          <a:prstGeom prst="rect">
            <a:avLst/>
          </a:prstGeom>
        </p:spPr>
      </p:pic>
      <p:cxnSp>
        <p:nvCxnSpPr>
          <p:cNvPr id="11" name="Straight Connector 10">
            <a:extLst>
              <a:ext uri="{FF2B5EF4-FFF2-40B4-BE49-F238E27FC236}">
                <a16:creationId xmlns:a16="http://schemas.microsoft.com/office/drawing/2014/main" id="{5E1DB464-85F2-44EA-A854-9A7FEB973079}"/>
              </a:ext>
            </a:extLst>
          </p:cNvPr>
          <p:cNvCxnSpPr>
            <a:cxnSpLocks/>
          </p:cNvCxnSpPr>
          <p:nvPr/>
        </p:nvCxnSpPr>
        <p:spPr>
          <a:xfrm>
            <a:off x="2400302" y="366712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222054-2612-42FC-9E01-0B8ED482618E}"/>
              </a:ext>
            </a:extLst>
          </p:cNvPr>
          <p:cNvCxnSpPr>
            <a:cxnSpLocks/>
          </p:cNvCxnSpPr>
          <p:nvPr/>
        </p:nvCxnSpPr>
        <p:spPr>
          <a:xfrm>
            <a:off x="8824915" y="3214688"/>
            <a:ext cx="0" cy="45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E348ED-F09B-4FDB-ADF2-313B8694E248}"/>
              </a:ext>
            </a:extLst>
          </p:cNvPr>
          <p:cNvCxnSpPr>
            <a:cxnSpLocks/>
          </p:cNvCxnSpPr>
          <p:nvPr/>
        </p:nvCxnSpPr>
        <p:spPr>
          <a:xfrm>
            <a:off x="4127409" y="3218021"/>
            <a:ext cx="0" cy="452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CAABA8-A762-4D54-BDD2-BF9DF63AB055}"/>
              </a:ext>
            </a:extLst>
          </p:cNvPr>
          <p:cNvCxnSpPr>
            <a:cxnSpLocks/>
          </p:cNvCxnSpPr>
          <p:nvPr/>
        </p:nvCxnSpPr>
        <p:spPr>
          <a:xfrm>
            <a:off x="7677152" y="3667125"/>
            <a:ext cx="0" cy="5476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585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6844-0A8D-403D-AB50-36E121C3F10E}"/>
              </a:ext>
            </a:extLst>
          </p:cNvPr>
          <p:cNvSpPr>
            <a:spLocks noGrp="1"/>
          </p:cNvSpPr>
          <p:nvPr>
            <p:ph type="title"/>
          </p:nvPr>
        </p:nvSpPr>
        <p:spPr/>
        <p:txBody>
          <a:bodyPr/>
          <a:lstStyle/>
          <a:p>
            <a:r>
              <a:rPr lang="en-US" dirty="0"/>
              <a:t>Generating a Player Rating</a:t>
            </a:r>
          </a:p>
        </p:txBody>
      </p:sp>
      <p:sp>
        <p:nvSpPr>
          <p:cNvPr id="3" name="Content Placeholder 2">
            <a:extLst>
              <a:ext uri="{FF2B5EF4-FFF2-40B4-BE49-F238E27FC236}">
                <a16:creationId xmlns:a16="http://schemas.microsoft.com/office/drawing/2014/main" id="{5D6BBB38-8F2E-4679-BE51-7EA2DA286DEF}"/>
              </a:ext>
            </a:extLst>
          </p:cNvPr>
          <p:cNvSpPr>
            <a:spLocks noGrp="1"/>
          </p:cNvSpPr>
          <p:nvPr>
            <p:ph idx="1"/>
          </p:nvPr>
        </p:nvSpPr>
        <p:spPr>
          <a:xfrm>
            <a:off x="6676008" y="1825625"/>
            <a:ext cx="4677792" cy="4351338"/>
          </a:xfrm>
        </p:spPr>
        <p:txBody>
          <a:bodyPr>
            <a:normAutofit lnSpcReduction="10000"/>
          </a:bodyPr>
          <a:lstStyle/>
          <a:p>
            <a:r>
              <a:rPr lang="en-US" sz="1800" dirty="0"/>
              <a:t>Discovered the correlation of overall team metrics to points. These will act as weights in our formula.</a:t>
            </a:r>
          </a:p>
          <a:p>
            <a:pPr lvl="1"/>
            <a:r>
              <a:rPr lang="en-US" sz="1800" dirty="0"/>
              <a:t>Example – Goals had the highest correlation to points at 0.88.</a:t>
            </a:r>
          </a:p>
          <a:p>
            <a:r>
              <a:rPr lang="en-US" sz="1800" dirty="0"/>
              <a:t>Grouping players into position brackets.</a:t>
            </a:r>
          </a:p>
          <a:p>
            <a:pPr lvl="1"/>
            <a:r>
              <a:rPr lang="en-US" sz="1800" dirty="0"/>
              <a:t>Center Forward – for center forwards</a:t>
            </a:r>
          </a:p>
          <a:p>
            <a:pPr lvl="1"/>
            <a:r>
              <a:rPr lang="en-US" sz="1800" dirty="0"/>
              <a:t>CAM – for central attacking midfielders</a:t>
            </a:r>
          </a:p>
          <a:p>
            <a:pPr lvl="1"/>
            <a:r>
              <a:rPr lang="en-US" sz="1800" dirty="0"/>
              <a:t>Center Mid – for central and defensive midfielders</a:t>
            </a:r>
          </a:p>
          <a:p>
            <a:pPr lvl="1"/>
            <a:r>
              <a:rPr lang="en-US" sz="1800" dirty="0"/>
              <a:t>Center Back – for center backs</a:t>
            </a:r>
          </a:p>
          <a:p>
            <a:pPr lvl="1"/>
            <a:r>
              <a:rPr lang="en-US" sz="1800" dirty="0"/>
              <a:t>Outside Back – for outside backs and wing backs</a:t>
            </a:r>
          </a:p>
          <a:p>
            <a:pPr lvl="1"/>
            <a:r>
              <a:rPr lang="en-US" sz="1800" dirty="0"/>
              <a:t>Wide Attacker – for wing players and wide attacking midfield options.</a:t>
            </a:r>
          </a:p>
          <a:p>
            <a:endParaRPr lang="en-US" dirty="0"/>
          </a:p>
          <a:p>
            <a:pPr lvl="1"/>
            <a:endParaRPr lang="en-US" dirty="0"/>
          </a:p>
        </p:txBody>
      </p:sp>
      <p:pic>
        <p:nvPicPr>
          <p:cNvPr id="5" name="Picture 4" descr="Chart, bar chart&#10;&#10;Description automatically generated">
            <a:extLst>
              <a:ext uri="{FF2B5EF4-FFF2-40B4-BE49-F238E27FC236}">
                <a16:creationId xmlns:a16="http://schemas.microsoft.com/office/drawing/2014/main" id="{F197C7C7-5C1C-4FDA-B6C8-2D8B1DE13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6527009" cy="4351339"/>
          </a:xfrm>
          <a:prstGeom prst="rect">
            <a:avLst/>
          </a:prstGeom>
        </p:spPr>
      </p:pic>
    </p:spTree>
    <p:extLst>
      <p:ext uri="{BB962C8B-B14F-4D97-AF65-F5344CB8AC3E}">
        <p14:creationId xmlns:p14="http://schemas.microsoft.com/office/powerpoint/2010/main" val="1064213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EDFCF-73C7-4143-B8D6-DFCFD8EFC8C7}"/>
              </a:ext>
            </a:extLst>
          </p:cNvPr>
          <p:cNvSpPr>
            <a:spLocks noGrp="1"/>
          </p:cNvSpPr>
          <p:nvPr>
            <p:ph type="title"/>
          </p:nvPr>
        </p:nvSpPr>
        <p:spPr>
          <a:xfrm>
            <a:off x="640080" y="325369"/>
            <a:ext cx="4368602" cy="1956841"/>
          </a:xfrm>
        </p:spPr>
        <p:txBody>
          <a:bodyPr anchor="b">
            <a:normAutofit/>
          </a:bodyPr>
          <a:lstStyle/>
          <a:p>
            <a:r>
              <a:rPr lang="en-US" sz="5400"/>
              <a:t>Generating a Player Rating</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9CE7C3-C5AA-4BD8-82A9-436DAA7B1559}"/>
              </a:ext>
            </a:extLst>
          </p:cNvPr>
          <p:cNvSpPr>
            <a:spLocks noGrp="1"/>
          </p:cNvSpPr>
          <p:nvPr>
            <p:ph idx="1"/>
          </p:nvPr>
        </p:nvSpPr>
        <p:spPr>
          <a:xfrm>
            <a:off x="640080" y="2872898"/>
            <a:ext cx="4243589" cy="3909641"/>
          </a:xfrm>
        </p:spPr>
        <p:txBody>
          <a:bodyPr>
            <a:normAutofit fontScale="92500" lnSpcReduction="10000"/>
          </a:bodyPr>
          <a:lstStyle/>
          <a:p>
            <a:r>
              <a:rPr lang="en-US" sz="1700" dirty="0"/>
              <a:t>Labeling players with a development status based on age &amp; position.</a:t>
            </a:r>
          </a:p>
          <a:p>
            <a:pPr lvl="1"/>
            <a:r>
              <a:rPr lang="en-US" sz="1700" dirty="0"/>
              <a:t>Developing – players who are below peak ages for their position bracket. </a:t>
            </a:r>
          </a:p>
          <a:p>
            <a:pPr lvl="1"/>
            <a:r>
              <a:rPr lang="en-US" sz="1700" dirty="0"/>
              <a:t>Peak – players who are in their peak ages for their position bracket.</a:t>
            </a:r>
          </a:p>
          <a:p>
            <a:pPr lvl="1"/>
            <a:r>
              <a:rPr lang="en-US" sz="1700" dirty="0"/>
              <a:t>Veteran – players who are beyond the peak ages of their position bracket.</a:t>
            </a:r>
          </a:p>
          <a:p>
            <a:r>
              <a:rPr lang="en-US" sz="1700" dirty="0"/>
              <a:t>Developing players have a weighted value of 1.5, peak players have weighted value of 1.25, and veteran players have a weighted value of 1.0.</a:t>
            </a:r>
          </a:p>
          <a:p>
            <a:r>
              <a:rPr lang="en-US" sz="1700" dirty="0"/>
              <a:t>Brackets created using study by Tom </a:t>
            </a:r>
            <a:r>
              <a:rPr lang="en-US" sz="1700" dirty="0" err="1"/>
              <a:t>Worville</a:t>
            </a:r>
            <a:r>
              <a:rPr lang="en-US" sz="1700" dirty="0"/>
              <a:t> at The Athletic. https://theathletic.com/2935360/2021/11/15/what-age-do-players-in-different-positions-peak/</a:t>
            </a:r>
          </a:p>
          <a:p>
            <a:endParaRPr lang="en-US" sz="1700" dirty="0"/>
          </a:p>
        </p:txBody>
      </p:sp>
      <p:pic>
        <p:nvPicPr>
          <p:cNvPr id="8" name="Picture 7" descr="A picture containing text, electronics, circuit&#10;&#10;Description automatically generated">
            <a:extLst>
              <a:ext uri="{FF2B5EF4-FFF2-40B4-BE49-F238E27FC236}">
                <a16:creationId xmlns:a16="http://schemas.microsoft.com/office/drawing/2014/main" id="{D13C8AE3-BCA2-4FE4-91C5-62F08F08C33D}"/>
              </a:ext>
            </a:extLst>
          </p:cNvPr>
          <p:cNvPicPr>
            <a:picLocks noChangeAspect="1"/>
          </p:cNvPicPr>
          <p:nvPr/>
        </p:nvPicPr>
        <p:blipFill rotWithShape="1">
          <a:blip r:embed="rId2">
            <a:extLst>
              <a:ext uri="{28A0092B-C50C-407E-A947-70E740481C1C}">
                <a14:useLocalDpi xmlns:a14="http://schemas.microsoft.com/office/drawing/2010/main" val="0"/>
              </a:ext>
            </a:extLst>
          </a:blip>
          <a:srcRect l="21731" r="2184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67863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334F-1718-4729-8F57-78131A37CAE6}"/>
              </a:ext>
            </a:extLst>
          </p:cNvPr>
          <p:cNvSpPr>
            <a:spLocks noGrp="1"/>
          </p:cNvSpPr>
          <p:nvPr>
            <p:ph type="title"/>
          </p:nvPr>
        </p:nvSpPr>
        <p:spPr/>
        <p:txBody>
          <a:bodyPr/>
          <a:lstStyle/>
          <a:p>
            <a:r>
              <a:rPr lang="en-US" dirty="0"/>
              <a:t>Generating a Player Rating</a:t>
            </a:r>
          </a:p>
        </p:txBody>
      </p:sp>
      <p:pic>
        <p:nvPicPr>
          <p:cNvPr id="4" name="Picture 3" descr="Chart, bar chart&#10;&#10;Description automatically generated">
            <a:extLst>
              <a:ext uri="{FF2B5EF4-FFF2-40B4-BE49-F238E27FC236}">
                <a16:creationId xmlns:a16="http://schemas.microsoft.com/office/drawing/2014/main" id="{B2939C41-B36F-40CB-8AD8-F8A3F9C95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84" y="1690688"/>
            <a:ext cx="6812313" cy="4451129"/>
          </a:xfrm>
          <a:prstGeom prst="rect">
            <a:avLst/>
          </a:prstGeom>
        </p:spPr>
      </p:pic>
      <p:graphicFrame>
        <p:nvGraphicFramePr>
          <p:cNvPr id="6" name="Table 5">
            <a:extLst>
              <a:ext uri="{FF2B5EF4-FFF2-40B4-BE49-F238E27FC236}">
                <a16:creationId xmlns:a16="http://schemas.microsoft.com/office/drawing/2014/main" id="{B9C5A425-30AD-4068-A3B4-644932574261}"/>
              </a:ext>
            </a:extLst>
          </p:cNvPr>
          <p:cNvGraphicFramePr>
            <a:graphicFrameLocks noGrp="1"/>
          </p:cNvGraphicFramePr>
          <p:nvPr>
            <p:extLst>
              <p:ext uri="{D42A27DB-BD31-4B8C-83A1-F6EECF244321}">
                <p14:modId xmlns:p14="http://schemas.microsoft.com/office/powerpoint/2010/main" val="1725274708"/>
              </p:ext>
            </p:extLst>
          </p:nvPr>
        </p:nvGraphicFramePr>
        <p:xfrm>
          <a:off x="7040594" y="1690688"/>
          <a:ext cx="7518270" cy="4451136"/>
        </p:xfrm>
        <a:graphic>
          <a:graphicData uri="http://schemas.openxmlformats.org/drawingml/2006/table">
            <a:tbl>
              <a:tblPr/>
              <a:tblGrid>
                <a:gridCol w="1312965">
                  <a:extLst>
                    <a:ext uri="{9D8B030D-6E8A-4147-A177-3AD203B41FA5}">
                      <a16:colId xmlns:a16="http://schemas.microsoft.com/office/drawing/2014/main" val="891977742"/>
                    </a:ext>
                  </a:extLst>
                </a:gridCol>
                <a:gridCol w="1222282">
                  <a:extLst>
                    <a:ext uri="{9D8B030D-6E8A-4147-A177-3AD203B41FA5}">
                      <a16:colId xmlns:a16="http://schemas.microsoft.com/office/drawing/2014/main" val="890507487"/>
                    </a:ext>
                  </a:extLst>
                </a:gridCol>
                <a:gridCol w="4983023">
                  <a:extLst>
                    <a:ext uri="{9D8B030D-6E8A-4147-A177-3AD203B41FA5}">
                      <a16:colId xmlns:a16="http://schemas.microsoft.com/office/drawing/2014/main" val="2511254802"/>
                    </a:ext>
                  </a:extLst>
                </a:gridCol>
              </a:tblGrid>
              <a:tr h="278196">
                <a:tc>
                  <a:txBody>
                    <a:bodyPr/>
                    <a:lstStyle/>
                    <a:p>
                      <a:r>
                        <a:rPr lang="en-US" sz="1300"/>
                        <a:t>Leagues</a:t>
                      </a:r>
                    </a:p>
                  </a:txBody>
                  <a:tcPr marL="67990" marR="67990" marT="33995" marB="33995" anchor="ctr">
                    <a:lnL>
                      <a:noFill/>
                    </a:lnL>
                    <a:lnR>
                      <a:noFill/>
                    </a:lnR>
                    <a:lnT>
                      <a:noFill/>
                    </a:lnT>
                    <a:lnB>
                      <a:noFill/>
                    </a:lnB>
                  </a:tcPr>
                </a:tc>
                <a:tc>
                  <a:txBody>
                    <a:bodyPr/>
                    <a:lstStyle/>
                    <a:p>
                      <a:r>
                        <a:rPr lang="en-US" sz="1300"/>
                        <a:t>Position Peaks</a:t>
                      </a:r>
                    </a:p>
                  </a:txBody>
                  <a:tcPr marL="67990" marR="67990" marT="33995" marB="33995" anchor="ctr">
                    <a:lnL>
                      <a:noFill/>
                    </a:lnL>
                    <a:lnR>
                      <a:noFill/>
                    </a:lnR>
                    <a:lnT>
                      <a:noFill/>
                    </a:lnT>
                    <a:lnB>
                      <a:noFill/>
                    </a:lnB>
                  </a:tcPr>
                </a:tc>
                <a:tc>
                  <a:txBody>
                    <a:bodyPr/>
                    <a:lstStyle/>
                    <a:p>
                      <a:r>
                        <a:rPr lang="en-US" sz="1300"/>
                        <a:t> Average Market Value </a:t>
                      </a:r>
                    </a:p>
                  </a:txBody>
                  <a:tcPr marL="67990" marR="67990" marT="33995" marB="33995" anchor="ctr">
                    <a:lnL>
                      <a:noFill/>
                    </a:lnL>
                    <a:lnR>
                      <a:noFill/>
                    </a:lnR>
                    <a:lnT>
                      <a:noFill/>
                    </a:lnT>
                    <a:lnB>
                      <a:noFill/>
                    </a:lnB>
                  </a:tcPr>
                </a:tc>
                <a:extLst>
                  <a:ext uri="{0D108BD9-81ED-4DB2-BD59-A6C34878D82A}">
                    <a16:rowId xmlns:a16="http://schemas.microsoft.com/office/drawing/2014/main" val="838926781"/>
                  </a:ext>
                </a:extLst>
              </a:tr>
              <a:tr h="278196">
                <a:tc>
                  <a:txBody>
                    <a:bodyPr/>
                    <a:lstStyle/>
                    <a:p>
                      <a:r>
                        <a:rPr lang="en-US" sz="1300"/>
                        <a:t>Bundesliga</a:t>
                      </a:r>
                    </a:p>
                  </a:txBody>
                  <a:tcPr marL="67990" marR="67990" marT="33995" marB="33995" anchor="ctr">
                    <a:lnL>
                      <a:noFill/>
                    </a:lnL>
                    <a:lnR>
                      <a:noFill/>
                    </a:lnR>
                    <a:lnT>
                      <a:noFill/>
                    </a:lnT>
                    <a:lnB>
                      <a:noFill/>
                    </a:lnB>
                  </a:tcPr>
                </a:tc>
                <a:tc>
                  <a:txBody>
                    <a:bodyPr/>
                    <a:lstStyle/>
                    <a:p>
                      <a:r>
                        <a:rPr lang="en-US" sz="1300"/>
                        <a:t>Developing</a:t>
                      </a:r>
                    </a:p>
                  </a:txBody>
                  <a:tcPr marL="67990" marR="67990" marT="33995" marB="33995" anchor="ctr">
                    <a:lnL>
                      <a:noFill/>
                    </a:lnL>
                    <a:lnR>
                      <a:noFill/>
                    </a:lnR>
                    <a:lnT>
                      <a:noFill/>
                    </a:lnT>
                    <a:lnB>
                      <a:noFill/>
                    </a:lnB>
                  </a:tcPr>
                </a:tc>
                <a:tc>
                  <a:txBody>
                    <a:bodyPr/>
                    <a:lstStyle/>
                    <a:p>
                      <a:r>
                        <a:rPr lang="en-US" sz="1300"/>
                        <a:t> $                 16,490,816</a:t>
                      </a:r>
                    </a:p>
                  </a:txBody>
                  <a:tcPr marL="67990" marR="67990" marT="33995" marB="33995" anchor="ctr">
                    <a:lnL>
                      <a:noFill/>
                    </a:lnL>
                    <a:lnR>
                      <a:noFill/>
                    </a:lnR>
                    <a:lnT>
                      <a:noFill/>
                    </a:lnT>
                    <a:lnB>
                      <a:noFill/>
                    </a:lnB>
                  </a:tcPr>
                </a:tc>
                <a:extLst>
                  <a:ext uri="{0D108BD9-81ED-4DB2-BD59-A6C34878D82A}">
                    <a16:rowId xmlns:a16="http://schemas.microsoft.com/office/drawing/2014/main" val="171360621"/>
                  </a:ext>
                </a:extLst>
              </a:tr>
              <a:tr h="278196">
                <a:tc>
                  <a:txBody>
                    <a:bodyPr/>
                    <a:lstStyle/>
                    <a:p>
                      <a:r>
                        <a:rPr lang="en-US" sz="1300" dirty="0"/>
                        <a:t>Bundesliga</a:t>
                      </a:r>
                    </a:p>
                  </a:txBody>
                  <a:tcPr marL="67990" marR="67990" marT="33995" marB="33995" anchor="ctr">
                    <a:lnL>
                      <a:noFill/>
                    </a:lnL>
                    <a:lnR>
                      <a:noFill/>
                    </a:lnR>
                    <a:lnT>
                      <a:noFill/>
                    </a:lnT>
                    <a:lnB>
                      <a:noFill/>
                    </a:lnB>
                  </a:tcPr>
                </a:tc>
                <a:tc>
                  <a:txBody>
                    <a:bodyPr/>
                    <a:lstStyle/>
                    <a:p>
                      <a:r>
                        <a:rPr lang="en-US" sz="1300"/>
                        <a:t>Peak</a:t>
                      </a:r>
                    </a:p>
                  </a:txBody>
                  <a:tcPr marL="67990" marR="67990" marT="33995" marB="33995" anchor="ctr">
                    <a:lnL>
                      <a:noFill/>
                    </a:lnL>
                    <a:lnR>
                      <a:noFill/>
                    </a:lnR>
                    <a:lnT>
                      <a:noFill/>
                    </a:lnT>
                    <a:lnB>
                      <a:noFill/>
                    </a:lnB>
                  </a:tcPr>
                </a:tc>
                <a:tc>
                  <a:txBody>
                    <a:bodyPr/>
                    <a:lstStyle/>
                    <a:p>
                      <a:r>
                        <a:rPr lang="en-US" sz="1300"/>
                        <a:t> $                 15,372,464</a:t>
                      </a:r>
                    </a:p>
                  </a:txBody>
                  <a:tcPr marL="67990" marR="67990" marT="33995" marB="33995" anchor="ctr">
                    <a:lnL>
                      <a:noFill/>
                    </a:lnL>
                    <a:lnR>
                      <a:noFill/>
                    </a:lnR>
                    <a:lnT>
                      <a:noFill/>
                    </a:lnT>
                    <a:lnB>
                      <a:noFill/>
                    </a:lnB>
                  </a:tcPr>
                </a:tc>
                <a:extLst>
                  <a:ext uri="{0D108BD9-81ED-4DB2-BD59-A6C34878D82A}">
                    <a16:rowId xmlns:a16="http://schemas.microsoft.com/office/drawing/2014/main" val="3248522871"/>
                  </a:ext>
                </a:extLst>
              </a:tr>
              <a:tr h="278196">
                <a:tc>
                  <a:txBody>
                    <a:bodyPr/>
                    <a:lstStyle/>
                    <a:p>
                      <a:r>
                        <a:rPr lang="en-US" sz="1300"/>
                        <a:t>Bundesliga</a:t>
                      </a:r>
                    </a:p>
                  </a:txBody>
                  <a:tcPr marL="67990" marR="67990" marT="33995" marB="33995" anchor="ctr">
                    <a:lnL>
                      <a:noFill/>
                    </a:lnL>
                    <a:lnR>
                      <a:noFill/>
                    </a:lnR>
                    <a:lnT>
                      <a:noFill/>
                    </a:lnT>
                    <a:lnB>
                      <a:noFill/>
                    </a:lnB>
                  </a:tcPr>
                </a:tc>
                <a:tc>
                  <a:txBody>
                    <a:bodyPr/>
                    <a:lstStyle/>
                    <a:p>
                      <a:r>
                        <a:rPr lang="en-US" sz="1300"/>
                        <a:t>Veteran</a:t>
                      </a:r>
                    </a:p>
                  </a:txBody>
                  <a:tcPr marL="67990" marR="67990" marT="33995" marB="33995" anchor="ctr">
                    <a:lnL>
                      <a:noFill/>
                    </a:lnL>
                    <a:lnR>
                      <a:noFill/>
                    </a:lnR>
                    <a:lnT>
                      <a:noFill/>
                    </a:lnT>
                    <a:lnB>
                      <a:noFill/>
                    </a:lnB>
                  </a:tcPr>
                </a:tc>
                <a:tc>
                  <a:txBody>
                    <a:bodyPr/>
                    <a:lstStyle/>
                    <a:p>
                      <a:r>
                        <a:rPr lang="en-US" sz="1300" dirty="0"/>
                        <a:t> $                   7,140,476</a:t>
                      </a:r>
                    </a:p>
                  </a:txBody>
                  <a:tcPr marL="67990" marR="67990" marT="33995" marB="33995" anchor="ctr">
                    <a:lnL>
                      <a:noFill/>
                    </a:lnL>
                    <a:lnR>
                      <a:noFill/>
                    </a:lnR>
                    <a:lnT>
                      <a:noFill/>
                    </a:lnT>
                    <a:lnB>
                      <a:noFill/>
                    </a:lnB>
                  </a:tcPr>
                </a:tc>
                <a:extLst>
                  <a:ext uri="{0D108BD9-81ED-4DB2-BD59-A6C34878D82A}">
                    <a16:rowId xmlns:a16="http://schemas.microsoft.com/office/drawing/2014/main" val="118992070"/>
                  </a:ext>
                </a:extLst>
              </a:tr>
              <a:tr h="278196">
                <a:tc>
                  <a:txBody>
                    <a:bodyPr/>
                    <a:lstStyle/>
                    <a:p>
                      <a:r>
                        <a:rPr lang="en-US" sz="1300"/>
                        <a:t>La Liga</a:t>
                      </a:r>
                    </a:p>
                  </a:txBody>
                  <a:tcPr marL="67990" marR="67990" marT="33995" marB="33995" anchor="ctr">
                    <a:lnL>
                      <a:noFill/>
                    </a:lnL>
                    <a:lnR>
                      <a:noFill/>
                    </a:lnR>
                    <a:lnT>
                      <a:noFill/>
                    </a:lnT>
                    <a:lnB>
                      <a:noFill/>
                    </a:lnB>
                  </a:tcPr>
                </a:tc>
                <a:tc>
                  <a:txBody>
                    <a:bodyPr/>
                    <a:lstStyle/>
                    <a:p>
                      <a:r>
                        <a:rPr lang="en-US" sz="1300"/>
                        <a:t>Developing</a:t>
                      </a:r>
                    </a:p>
                  </a:txBody>
                  <a:tcPr marL="67990" marR="67990" marT="33995" marB="33995" anchor="ctr">
                    <a:lnL>
                      <a:noFill/>
                    </a:lnL>
                    <a:lnR>
                      <a:noFill/>
                    </a:lnR>
                    <a:lnT>
                      <a:noFill/>
                    </a:lnT>
                    <a:lnB>
                      <a:noFill/>
                    </a:lnB>
                  </a:tcPr>
                </a:tc>
                <a:tc>
                  <a:txBody>
                    <a:bodyPr/>
                    <a:lstStyle/>
                    <a:p>
                      <a:r>
                        <a:rPr lang="en-US" sz="1300"/>
                        <a:t> $                 17,002,597</a:t>
                      </a:r>
                    </a:p>
                  </a:txBody>
                  <a:tcPr marL="67990" marR="67990" marT="33995" marB="33995" anchor="ctr">
                    <a:lnL>
                      <a:noFill/>
                    </a:lnL>
                    <a:lnR>
                      <a:noFill/>
                    </a:lnR>
                    <a:lnT>
                      <a:noFill/>
                    </a:lnT>
                    <a:lnB>
                      <a:noFill/>
                    </a:lnB>
                  </a:tcPr>
                </a:tc>
                <a:extLst>
                  <a:ext uri="{0D108BD9-81ED-4DB2-BD59-A6C34878D82A}">
                    <a16:rowId xmlns:a16="http://schemas.microsoft.com/office/drawing/2014/main" val="2378926409"/>
                  </a:ext>
                </a:extLst>
              </a:tr>
              <a:tr h="278196">
                <a:tc>
                  <a:txBody>
                    <a:bodyPr/>
                    <a:lstStyle/>
                    <a:p>
                      <a:r>
                        <a:rPr lang="en-US" sz="1300"/>
                        <a:t>La Liga</a:t>
                      </a:r>
                    </a:p>
                  </a:txBody>
                  <a:tcPr marL="67990" marR="67990" marT="33995" marB="33995" anchor="ctr">
                    <a:lnL>
                      <a:noFill/>
                    </a:lnL>
                    <a:lnR>
                      <a:noFill/>
                    </a:lnR>
                    <a:lnT>
                      <a:noFill/>
                    </a:lnT>
                    <a:lnB>
                      <a:noFill/>
                    </a:lnB>
                  </a:tcPr>
                </a:tc>
                <a:tc>
                  <a:txBody>
                    <a:bodyPr/>
                    <a:lstStyle/>
                    <a:p>
                      <a:r>
                        <a:rPr lang="en-US" sz="1300"/>
                        <a:t>Peak</a:t>
                      </a:r>
                    </a:p>
                  </a:txBody>
                  <a:tcPr marL="67990" marR="67990" marT="33995" marB="33995" anchor="ctr">
                    <a:lnL>
                      <a:noFill/>
                    </a:lnL>
                    <a:lnR>
                      <a:noFill/>
                    </a:lnR>
                    <a:lnT>
                      <a:noFill/>
                    </a:lnT>
                    <a:lnB>
                      <a:noFill/>
                    </a:lnB>
                  </a:tcPr>
                </a:tc>
                <a:tc>
                  <a:txBody>
                    <a:bodyPr/>
                    <a:lstStyle/>
                    <a:p>
                      <a:r>
                        <a:rPr lang="en-US" sz="1300"/>
                        <a:t> $                 15,537,500</a:t>
                      </a:r>
                    </a:p>
                  </a:txBody>
                  <a:tcPr marL="67990" marR="67990" marT="33995" marB="33995" anchor="ctr">
                    <a:lnL>
                      <a:noFill/>
                    </a:lnL>
                    <a:lnR>
                      <a:noFill/>
                    </a:lnR>
                    <a:lnT>
                      <a:noFill/>
                    </a:lnT>
                    <a:lnB>
                      <a:noFill/>
                    </a:lnB>
                  </a:tcPr>
                </a:tc>
                <a:extLst>
                  <a:ext uri="{0D108BD9-81ED-4DB2-BD59-A6C34878D82A}">
                    <a16:rowId xmlns:a16="http://schemas.microsoft.com/office/drawing/2014/main" val="1142107285"/>
                  </a:ext>
                </a:extLst>
              </a:tr>
              <a:tr h="278196">
                <a:tc>
                  <a:txBody>
                    <a:bodyPr/>
                    <a:lstStyle/>
                    <a:p>
                      <a:r>
                        <a:rPr lang="en-US" sz="1300"/>
                        <a:t>La Liga</a:t>
                      </a:r>
                    </a:p>
                  </a:txBody>
                  <a:tcPr marL="67990" marR="67990" marT="33995" marB="33995" anchor="ctr">
                    <a:lnL>
                      <a:noFill/>
                    </a:lnL>
                    <a:lnR>
                      <a:noFill/>
                    </a:lnR>
                    <a:lnT>
                      <a:noFill/>
                    </a:lnT>
                    <a:lnB>
                      <a:noFill/>
                    </a:lnB>
                  </a:tcPr>
                </a:tc>
                <a:tc>
                  <a:txBody>
                    <a:bodyPr/>
                    <a:lstStyle/>
                    <a:p>
                      <a:r>
                        <a:rPr lang="en-US" sz="1300"/>
                        <a:t>Veteran</a:t>
                      </a:r>
                    </a:p>
                  </a:txBody>
                  <a:tcPr marL="67990" marR="67990" marT="33995" marB="33995" anchor="ctr">
                    <a:lnL>
                      <a:noFill/>
                    </a:lnL>
                    <a:lnR>
                      <a:noFill/>
                    </a:lnR>
                    <a:lnT>
                      <a:noFill/>
                    </a:lnT>
                    <a:lnB>
                      <a:noFill/>
                    </a:lnB>
                  </a:tcPr>
                </a:tc>
                <a:tc>
                  <a:txBody>
                    <a:bodyPr/>
                    <a:lstStyle/>
                    <a:p>
                      <a:r>
                        <a:rPr lang="en-US" sz="1300"/>
                        <a:t> $                   7,242,500</a:t>
                      </a:r>
                    </a:p>
                  </a:txBody>
                  <a:tcPr marL="67990" marR="67990" marT="33995" marB="33995" anchor="ctr">
                    <a:lnL>
                      <a:noFill/>
                    </a:lnL>
                    <a:lnR>
                      <a:noFill/>
                    </a:lnR>
                    <a:lnT>
                      <a:noFill/>
                    </a:lnT>
                    <a:lnB>
                      <a:noFill/>
                    </a:lnB>
                  </a:tcPr>
                </a:tc>
                <a:extLst>
                  <a:ext uri="{0D108BD9-81ED-4DB2-BD59-A6C34878D82A}">
                    <a16:rowId xmlns:a16="http://schemas.microsoft.com/office/drawing/2014/main" val="1138349418"/>
                  </a:ext>
                </a:extLst>
              </a:tr>
              <a:tr h="278196">
                <a:tc>
                  <a:txBody>
                    <a:bodyPr/>
                    <a:lstStyle/>
                    <a:p>
                      <a:r>
                        <a:rPr lang="en-US" sz="1300"/>
                        <a:t>Ligue 1</a:t>
                      </a:r>
                    </a:p>
                  </a:txBody>
                  <a:tcPr marL="67990" marR="67990" marT="33995" marB="33995" anchor="ctr">
                    <a:lnL>
                      <a:noFill/>
                    </a:lnL>
                    <a:lnR>
                      <a:noFill/>
                    </a:lnR>
                    <a:lnT>
                      <a:noFill/>
                    </a:lnT>
                    <a:lnB>
                      <a:noFill/>
                    </a:lnB>
                  </a:tcPr>
                </a:tc>
                <a:tc>
                  <a:txBody>
                    <a:bodyPr/>
                    <a:lstStyle/>
                    <a:p>
                      <a:r>
                        <a:rPr lang="en-US" sz="1300" dirty="0"/>
                        <a:t>Developing</a:t>
                      </a:r>
                    </a:p>
                  </a:txBody>
                  <a:tcPr marL="67990" marR="67990" marT="33995" marB="33995" anchor="ctr">
                    <a:lnL>
                      <a:noFill/>
                    </a:lnL>
                    <a:lnR>
                      <a:noFill/>
                    </a:lnR>
                    <a:lnT>
                      <a:noFill/>
                    </a:lnT>
                    <a:lnB>
                      <a:noFill/>
                    </a:lnB>
                  </a:tcPr>
                </a:tc>
                <a:tc>
                  <a:txBody>
                    <a:bodyPr/>
                    <a:lstStyle/>
                    <a:p>
                      <a:r>
                        <a:rPr lang="en-US" sz="1300"/>
                        <a:t> $                 11,838,400</a:t>
                      </a:r>
                    </a:p>
                  </a:txBody>
                  <a:tcPr marL="67990" marR="67990" marT="33995" marB="33995" anchor="ctr">
                    <a:lnL>
                      <a:noFill/>
                    </a:lnL>
                    <a:lnR>
                      <a:noFill/>
                    </a:lnR>
                    <a:lnT>
                      <a:noFill/>
                    </a:lnT>
                    <a:lnB>
                      <a:noFill/>
                    </a:lnB>
                  </a:tcPr>
                </a:tc>
                <a:extLst>
                  <a:ext uri="{0D108BD9-81ED-4DB2-BD59-A6C34878D82A}">
                    <a16:rowId xmlns:a16="http://schemas.microsoft.com/office/drawing/2014/main" val="2504126136"/>
                  </a:ext>
                </a:extLst>
              </a:tr>
              <a:tr h="278196">
                <a:tc>
                  <a:txBody>
                    <a:bodyPr/>
                    <a:lstStyle/>
                    <a:p>
                      <a:r>
                        <a:rPr lang="en-US" sz="1300"/>
                        <a:t>Ligue 1</a:t>
                      </a:r>
                    </a:p>
                  </a:txBody>
                  <a:tcPr marL="67990" marR="67990" marT="33995" marB="33995" anchor="ctr">
                    <a:lnL>
                      <a:noFill/>
                    </a:lnL>
                    <a:lnR>
                      <a:noFill/>
                    </a:lnR>
                    <a:lnT>
                      <a:noFill/>
                    </a:lnT>
                    <a:lnB>
                      <a:noFill/>
                    </a:lnB>
                  </a:tcPr>
                </a:tc>
                <a:tc>
                  <a:txBody>
                    <a:bodyPr/>
                    <a:lstStyle/>
                    <a:p>
                      <a:r>
                        <a:rPr lang="en-US" sz="1300"/>
                        <a:t>Peak</a:t>
                      </a:r>
                    </a:p>
                  </a:txBody>
                  <a:tcPr marL="67990" marR="67990" marT="33995" marB="33995" anchor="ctr">
                    <a:lnL>
                      <a:noFill/>
                    </a:lnL>
                    <a:lnR>
                      <a:noFill/>
                    </a:lnR>
                    <a:lnT>
                      <a:noFill/>
                    </a:lnT>
                    <a:lnB>
                      <a:noFill/>
                    </a:lnB>
                  </a:tcPr>
                </a:tc>
                <a:tc>
                  <a:txBody>
                    <a:bodyPr/>
                    <a:lstStyle/>
                    <a:p>
                      <a:r>
                        <a:rPr lang="en-US" sz="1300" dirty="0"/>
                        <a:t> $                 10,976,190</a:t>
                      </a:r>
                    </a:p>
                  </a:txBody>
                  <a:tcPr marL="67990" marR="67990" marT="33995" marB="33995" anchor="ctr">
                    <a:lnL>
                      <a:noFill/>
                    </a:lnL>
                    <a:lnR>
                      <a:noFill/>
                    </a:lnR>
                    <a:lnT>
                      <a:noFill/>
                    </a:lnT>
                    <a:lnB>
                      <a:noFill/>
                    </a:lnB>
                  </a:tcPr>
                </a:tc>
                <a:extLst>
                  <a:ext uri="{0D108BD9-81ED-4DB2-BD59-A6C34878D82A}">
                    <a16:rowId xmlns:a16="http://schemas.microsoft.com/office/drawing/2014/main" val="3327708491"/>
                  </a:ext>
                </a:extLst>
              </a:tr>
              <a:tr h="278196">
                <a:tc>
                  <a:txBody>
                    <a:bodyPr/>
                    <a:lstStyle/>
                    <a:p>
                      <a:r>
                        <a:rPr lang="en-US" sz="1300"/>
                        <a:t>Ligue 1</a:t>
                      </a:r>
                    </a:p>
                  </a:txBody>
                  <a:tcPr marL="67990" marR="67990" marT="33995" marB="33995" anchor="ctr">
                    <a:lnL>
                      <a:noFill/>
                    </a:lnL>
                    <a:lnR>
                      <a:noFill/>
                    </a:lnR>
                    <a:lnT>
                      <a:noFill/>
                    </a:lnT>
                    <a:lnB>
                      <a:noFill/>
                    </a:lnB>
                  </a:tcPr>
                </a:tc>
                <a:tc>
                  <a:txBody>
                    <a:bodyPr/>
                    <a:lstStyle/>
                    <a:p>
                      <a:r>
                        <a:rPr lang="en-US" sz="1300"/>
                        <a:t>Veteran</a:t>
                      </a:r>
                    </a:p>
                  </a:txBody>
                  <a:tcPr marL="67990" marR="67990" marT="33995" marB="33995" anchor="ctr">
                    <a:lnL>
                      <a:noFill/>
                    </a:lnL>
                    <a:lnR>
                      <a:noFill/>
                    </a:lnR>
                    <a:lnT>
                      <a:noFill/>
                    </a:lnT>
                    <a:lnB>
                      <a:noFill/>
                    </a:lnB>
                  </a:tcPr>
                </a:tc>
                <a:tc>
                  <a:txBody>
                    <a:bodyPr/>
                    <a:lstStyle/>
                    <a:p>
                      <a:r>
                        <a:rPr lang="en-US" sz="1300" dirty="0"/>
                        <a:t> $                   7,030,952</a:t>
                      </a:r>
                    </a:p>
                  </a:txBody>
                  <a:tcPr marL="67990" marR="67990" marT="33995" marB="33995" anchor="ctr">
                    <a:lnL>
                      <a:noFill/>
                    </a:lnL>
                    <a:lnR>
                      <a:noFill/>
                    </a:lnR>
                    <a:lnT>
                      <a:noFill/>
                    </a:lnT>
                    <a:lnB>
                      <a:noFill/>
                    </a:lnB>
                  </a:tcPr>
                </a:tc>
                <a:extLst>
                  <a:ext uri="{0D108BD9-81ED-4DB2-BD59-A6C34878D82A}">
                    <a16:rowId xmlns:a16="http://schemas.microsoft.com/office/drawing/2014/main" val="1436662925"/>
                  </a:ext>
                </a:extLst>
              </a:tr>
              <a:tr h="278196">
                <a:tc>
                  <a:txBody>
                    <a:bodyPr/>
                    <a:lstStyle/>
                    <a:p>
                      <a:r>
                        <a:rPr lang="en-US" sz="1300"/>
                        <a:t>Premier League</a:t>
                      </a:r>
                    </a:p>
                  </a:txBody>
                  <a:tcPr marL="67990" marR="67990" marT="33995" marB="33995" anchor="ctr">
                    <a:lnL>
                      <a:noFill/>
                    </a:lnL>
                    <a:lnR>
                      <a:noFill/>
                    </a:lnR>
                    <a:lnT>
                      <a:noFill/>
                    </a:lnT>
                    <a:lnB>
                      <a:noFill/>
                    </a:lnB>
                  </a:tcPr>
                </a:tc>
                <a:tc>
                  <a:txBody>
                    <a:bodyPr/>
                    <a:lstStyle/>
                    <a:p>
                      <a:r>
                        <a:rPr lang="en-US" sz="1300"/>
                        <a:t>Developing</a:t>
                      </a:r>
                    </a:p>
                  </a:txBody>
                  <a:tcPr marL="67990" marR="67990" marT="33995" marB="33995" anchor="ctr">
                    <a:lnL>
                      <a:noFill/>
                    </a:lnL>
                    <a:lnR>
                      <a:noFill/>
                    </a:lnR>
                    <a:lnT>
                      <a:noFill/>
                    </a:lnT>
                    <a:lnB>
                      <a:noFill/>
                    </a:lnB>
                  </a:tcPr>
                </a:tc>
                <a:tc>
                  <a:txBody>
                    <a:bodyPr/>
                    <a:lstStyle/>
                    <a:p>
                      <a:r>
                        <a:rPr lang="en-US" sz="1300"/>
                        <a:t> $                 27,016,304</a:t>
                      </a:r>
                    </a:p>
                  </a:txBody>
                  <a:tcPr marL="67990" marR="67990" marT="33995" marB="33995" anchor="ctr">
                    <a:lnL>
                      <a:noFill/>
                    </a:lnL>
                    <a:lnR>
                      <a:noFill/>
                    </a:lnR>
                    <a:lnT>
                      <a:noFill/>
                    </a:lnT>
                    <a:lnB>
                      <a:noFill/>
                    </a:lnB>
                  </a:tcPr>
                </a:tc>
                <a:extLst>
                  <a:ext uri="{0D108BD9-81ED-4DB2-BD59-A6C34878D82A}">
                    <a16:rowId xmlns:a16="http://schemas.microsoft.com/office/drawing/2014/main" val="2901599217"/>
                  </a:ext>
                </a:extLst>
              </a:tr>
              <a:tr h="278196">
                <a:tc>
                  <a:txBody>
                    <a:bodyPr/>
                    <a:lstStyle/>
                    <a:p>
                      <a:r>
                        <a:rPr lang="en-US" sz="1300"/>
                        <a:t>Premier League</a:t>
                      </a:r>
                    </a:p>
                  </a:txBody>
                  <a:tcPr marL="67990" marR="67990" marT="33995" marB="33995" anchor="ctr">
                    <a:lnL>
                      <a:noFill/>
                    </a:lnL>
                    <a:lnR>
                      <a:noFill/>
                    </a:lnR>
                    <a:lnT>
                      <a:noFill/>
                    </a:lnT>
                    <a:lnB>
                      <a:noFill/>
                    </a:lnB>
                  </a:tcPr>
                </a:tc>
                <a:tc>
                  <a:txBody>
                    <a:bodyPr/>
                    <a:lstStyle/>
                    <a:p>
                      <a:r>
                        <a:rPr lang="en-US" sz="1300"/>
                        <a:t>Peak</a:t>
                      </a:r>
                    </a:p>
                  </a:txBody>
                  <a:tcPr marL="67990" marR="67990" marT="33995" marB="33995" anchor="ctr">
                    <a:lnL>
                      <a:noFill/>
                    </a:lnL>
                    <a:lnR>
                      <a:noFill/>
                    </a:lnR>
                    <a:lnT>
                      <a:noFill/>
                    </a:lnT>
                    <a:lnB>
                      <a:noFill/>
                    </a:lnB>
                  </a:tcPr>
                </a:tc>
                <a:tc>
                  <a:txBody>
                    <a:bodyPr/>
                    <a:lstStyle/>
                    <a:p>
                      <a:r>
                        <a:rPr lang="en-US" sz="1300"/>
                        <a:t> $                 27,666,667</a:t>
                      </a:r>
                    </a:p>
                  </a:txBody>
                  <a:tcPr marL="67990" marR="67990" marT="33995" marB="33995" anchor="ctr">
                    <a:lnL>
                      <a:noFill/>
                    </a:lnL>
                    <a:lnR>
                      <a:noFill/>
                    </a:lnR>
                    <a:lnT>
                      <a:noFill/>
                    </a:lnT>
                    <a:lnB>
                      <a:noFill/>
                    </a:lnB>
                  </a:tcPr>
                </a:tc>
                <a:extLst>
                  <a:ext uri="{0D108BD9-81ED-4DB2-BD59-A6C34878D82A}">
                    <a16:rowId xmlns:a16="http://schemas.microsoft.com/office/drawing/2014/main" val="474444690"/>
                  </a:ext>
                </a:extLst>
              </a:tr>
              <a:tr h="278196">
                <a:tc>
                  <a:txBody>
                    <a:bodyPr/>
                    <a:lstStyle/>
                    <a:p>
                      <a:r>
                        <a:rPr lang="en-US" sz="1300"/>
                        <a:t>Premier League</a:t>
                      </a:r>
                    </a:p>
                  </a:txBody>
                  <a:tcPr marL="67990" marR="67990" marT="33995" marB="33995" anchor="ctr">
                    <a:lnL>
                      <a:noFill/>
                    </a:lnL>
                    <a:lnR>
                      <a:noFill/>
                    </a:lnR>
                    <a:lnT>
                      <a:noFill/>
                    </a:lnT>
                    <a:lnB>
                      <a:noFill/>
                    </a:lnB>
                  </a:tcPr>
                </a:tc>
                <a:tc>
                  <a:txBody>
                    <a:bodyPr/>
                    <a:lstStyle/>
                    <a:p>
                      <a:r>
                        <a:rPr lang="en-US" sz="1300"/>
                        <a:t>Veteran</a:t>
                      </a:r>
                    </a:p>
                  </a:txBody>
                  <a:tcPr marL="67990" marR="67990" marT="33995" marB="33995" anchor="ctr">
                    <a:lnL>
                      <a:noFill/>
                    </a:lnL>
                    <a:lnR>
                      <a:noFill/>
                    </a:lnR>
                    <a:lnT>
                      <a:noFill/>
                    </a:lnT>
                    <a:lnB>
                      <a:noFill/>
                    </a:lnB>
                  </a:tcPr>
                </a:tc>
                <a:tc>
                  <a:txBody>
                    <a:bodyPr/>
                    <a:lstStyle/>
                    <a:p>
                      <a:r>
                        <a:rPr lang="en-US" sz="1300" dirty="0"/>
                        <a:t> $                 17,903,509</a:t>
                      </a:r>
                    </a:p>
                  </a:txBody>
                  <a:tcPr marL="67990" marR="67990" marT="33995" marB="33995" anchor="ctr">
                    <a:lnL>
                      <a:noFill/>
                    </a:lnL>
                    <a:lnR>
                      <a:noFill/>
                    </a:lnR>
                    <a:lnT>
                      <a:noFill/>
                    </a:lnT>
                    <a:lnB>
                      <a:noFill/>
                    </a:lnB>
                  </a:tcPr>
                </a:tc>
                <a:extLst>
                  <a:ext uri="{0D108BD9-81ED-4DB2-BD59-A6C34878D82A}">
                    <a16:rowId xmlns:a16="http://schemas.microsoft.com/office/drawing/2014/main" val="3673967329"/>
                  </a:ext>
                </a:extLst>
              </a:tr>
              <a:tr h="278196">
                <a:tc>
                  <a:txBody>
                    <a:bodyPr/>
                    <a:lstStyle/>
                    <a:p>
                      <a:r>
                        <a:rPr lang="en-US" sz="1300"/>
                        <a:t>Serie A</a:t>
                      </a:r>
                    </a:p>
                  </a:txBody>
                  <a:tcPr marL="67990" marR="67990" marT="33995" marB="33995" anchor="ctr">
                    <a:lnL>
                      <a:noFill/>
                    </a:lnL>
                    <a:lnR>
                      <a:noFill/>
                    </a:lnR>
                    <a:lnT>
                      <a:noFill/>
                    </a:lnT>
                    <a:lnB>
                      <a:noFill/>
                    </a:lnB>
                  </a:tcPr>
                </a:tc>
                <a:tc>
                  <a:txBody>
                    <a:bodyPr/>
                    <a:lstStyle/>
                    <a:p>
                      <a:r>
                        <a:rPr lang="en-US" sz="1300"/>
                        <a:t>Developing</a:t>
                      </a:r>
                    </a:p>
                  </a:txBody>
                  <a:tcPr marL="67990" marR="67990" marT="33995" marB="33995" anchor="ctr">
                    <a:lnL>
                      <a:noFill/>
                    </a:lnL>
                    <a:lnR>
                      <a:noFill/>
                    </a:lnR>
                    <a:lnT>
                      <a:noFill/>
                    </a:lnT>
                    <a:lnB>
                      <a:noFill/>
                    </a:lnB>
                  </a:tcPr>
                </a:tc>
                <a:tc>
                  <a:txBody>
                    <a:bodyPr/>
                    <a:lstStyle/>
                    <a:p>
                      <a:r>
                        <a:rPr lang="en-US" sz="1300"/>
                        <a:t> $                 14,754,455</a:t>
                      </a:r>
                    </a:p>
                  </a:txBody>
                  <a:tcPr marL="67990" marR="67990" marT="33995" marB="33995" anchor="ctr">
                    <a:lnL>
                      <a:noFill/>
                    </a:lnL>
                    <a:lnR>
                      <a:noFill/>
                    </a:lnR>
                    <a:lnT>
                      <a:noFill/>
                    </a:lnT>
                    <a:lnB>
                      <a:noFill/>
                    </a:lnB>
                  </a:tcPr>
                </a:tc>
                <a:extLst>
                  <a:ext uri="{0D108BD9-81ED-4DB2-BD59-A6C34878D82A}">
                    <a16:rowId xmlns:a16="http://schemas.microsoft.com/office/drawing/2014/main" val="42526278"/>
                  </a:ext>
                </a:extLst>
              </a:tr>
              <a:tr h="278196">
                <a:tc>
                  <a:txBody>
                    <a:bodyPr/>
                    <a:lstStyle/>
                    <a:p>
                      <a:r>
                        <a:rPr lang="en-US" sz="1300"/>
                        <a:t>Serie A</a:t>
                      </a:r>
                    </a:p>
                  </a:txBody>
                  <a:tcPr marL="67990" marR="67990" marT="33995" marB="33995" anchor="ctr">
                    <a:lnL>
                      <a:noFill/>
                    </a:lnL>
                    <a:lnR>
                      <a:noFill/>
                    </a:lnR>
                    <a:lnT>
                      <a:noFill/>
                    </a:lnT>
                    <a:lnB>
                      <a:noFill/>
                    </a:lnB>
                  </a:tcPr>
                </a:tc>
                <a:tc>
                  <a:txBody>
                    <a:bodyPr/>
                    <a:lstStyle/>
                    <a:p>
                      <a:r>
                        <a:rPr lang="en-US" sz="1300"/>
                        <a:t>Peak</a:t>
                      </a:r>
                    </a:p>
                  </a:txBody>
                  <a:tcPr marL="67990" marR="67990" marT="33995" marB="33995" anchor="ctr">
                    <a:lnL>
                      <a:noFill/>
                    </a:lnL>
                    <a:lnR>
                      <a:noFill/>
                    </a:lnR>
                    <a:lnT>
                      <a:noFill/>
                    </a:lnT>
                    <a:lnB>
                      <a:noFill/>
                    </a:lnB>
                  </a:tcPr>
                </a:tc>
                <a:tc>
                  <a:txBody>
                    <a:bodyPr/>
                    <a:lstStyle/>
                    <a:p>
                      <a:r>
                        <a:rPr lang="en-US" sz="1300"/>
                        <a:t> $                 15,420,000</a:t>
                      </a:r>
                    </a:p>
                  </a:txBody>
                  <a:tcPr marL="67990" marR="67990" marT="33995" marB="33995" anchor="ctr">
                    <a:lnL>
                      <a:noFill/>
                    </a:lnL>
                    <a:lnR>
                      <a:noFill/>
                    </a:lnR>
                    <a:lnT>
                      <a:noFill/>
                    </a:lnT>
                    <a:lnB>
                      <a:noFill/>
                    </a:lnB>
                  </a:tcPr>
                </a:tc>
                <a:extLst>
                  <a:ext uri="{0D108BD9-81ED-4DB2-BD59-A6C34878D82A}">
                    <a16:rowId xmlns:a16="http://schemas.microsoft.com/office/drawing/2014/main" val="1701724829"/>
                  </a:ext>
                </a:extLst>
              </a:tr>
              <a:tr h="278196">
                <a:tc>
                  <a:txBody>
                    <a:bodyPr/>
                    <a:lstStyle/>
                    <a:p>
                      <a:r>
                        <a:rPr lang="en-US" sz="1300"/>
                        <a:t>Serie A</a:t>
                      </a:r>
                    </a:p>
                  </a:txBody>
                  <a:tcPr marL="67990" marR="67990" marT="33995" marB="33995" anchor="ctr">
                    <a:lnL>
                      <a:noFill/>
                    </a:lnL>
                    <a:lnR>
                      <a:noFill/>
                    </a:lnR>
                    <a:lnT>
                      <a:noFill/>
                    </a:lnT>
                    <a:lnB>
                      <a:noFill/>
                    </a:lnB>
                  </a:tcPr>
                </a:tc>
                <a:tc>
                  <a:txBody>
                    <a:bodyPr/>
                    <a:lstStyle/>
                    <a:p>
                      <a:r>
                        <a:rPr lang="en-US" sz="1300"/>
                        <a:t>Veteran</a:t>
                      </a:r>
                    </a:p>
                  </a:txBody>
                  <a:tcPr marL="67990" marR="67990" marT="33995" marB="33995" anchor="ctr">
                    <a:lnL>
                      <a:noFill/>
                    </a:lnL>
                    <a:lnR>
                      <a:noFill/>
                    </a:lnR>
                    <a:lnT>
                      <a:noFill/>
                    </a:lnT>
                    <a:lnB>
                      <a:noFill/>
                    </a:lnB>
                  </a:tcPr>
                </a:tc>
                <a:tc>
                  <a:txBody>
                    <a:bodyPr/>
                    <a:lstStyle/>
                    <a:p>
                      <a:r>
                        <a:rPr lang="en-US" sz="1300" dirty="0"/>
                        <a:t> $                   8,273,770</a:t>
                      </a:r>
                    </a:p>
                  </a:txBody>
                  <a:tcPr marL="67990" marR="67990" marT="33995" marB="33995" anchor="ctr">
                    <a:lnL>
                      <a:noFill/>
                    </a:lnL>
                    <a:lnR>
                      <a:noFill/>
                    </a:lnR>
                    <a:lnT>
                      <a:noFill/>
                    </a:lnT>
                    <a:lnB>
                      <a:noFill/>
                    </a:lnB>
                  </a:tcPr>
                </a:tc>
                <a:extLst>
                  <a:ext uri="{0D108BD9-81ED-4DB2-BD59-A6C34878D82A}">
                    <a16:rowId xmlns:a16="http://schemas.microsoft.com/office/drawing/2014/main" val="4038663188"/>
                  </a:ext>
                </a:extLst>
              </a:tr>
            </a:tbl>
          </a:graphicData>
        </a:graphic>
      </p:graphicFrame>
    </p:spTree>
    <p:extLst>
      <p:ext uri="{BB962C8B-B14F-4D97-AF65-F5344CB8AC3E}">
        <p14:creationId xmlns:p14="http://schemas.microsoft.com/office/powerpoint/2010/main" val="1996401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A1DA-3847-487A-AAAA-0455654AB366}"/>
              </a:ext>
            </a:extLst>
          </p:cNvPr>
          <p:cNvSpPr>
            <a:spLocks noGrp="1"/>
          </p:cNvSpPr>
          <p:nvPr>
            <p:ph type="title"/>
          </p:nvPr>
        </p:nvSpPr>
        <p:spPr/>
        <p:txBody>
          <a:bodyPr/>
          <a:lstStyle/>
          <a:p>
            <a:r>
              <a:rPr lang="en-US" dirty="0"/>
              <a:t>Generating a Player Rating</a:t>
            </a:r>
          </a:p>
        </p:txBody>
      </p:sp>
      <p:sp>
        <p:nvSpPr>
          <p:cNvPr id="3" name="Content Placeholder 2">
            <a:extLst>
              <a:ext uri="{FF2B5EF4-FFF2-40B4-BE49-F238E27FC236}">
                <a16:creationId xmlns:a16="http://schemas.microsoft.com/office/drawing/2014/main" id="{D2A92C3E-F7B6-4AFF-AABA-5E030ACABA0E}"/>
              </a:ext>
            </a:extLst>
          </p:cNvPr>
          <p:cNvSpPr>
            <a:spLocks noGrp="1"/>
          </p:cNvSpPr>
          <p:nvPr>
            <p:ph idx="1"/>
          </p:nvPr>
        </p:nvSpPr>
        <p:spPr/>
        <p:txBody>
          <a:bodyPr>
            <a:normAutofit lnSpcReduction="10000"/>
          </a:bodyPr>
          <a:lstStyle/>
          <a:p>
            <a:r>
              <a:rPr lang="en-US" dirty="0"/>
              <a:t>Applying a league weight based on difficulty of league. </a:t>
            </a:r>
          </a:p>
          <a:p>
            <a:pPr lvl="1"/>
            <a:r>
              <a:rPr lang="en-US" dirty="0"/>
              <a:t>Initial metrics were found using UEFA league coefficients.</a:t>
            </a:r>
          </a:p>
          <a:p>
            <a:pPr lvl="1"/>
            <a:r>
              <a:rPr lang="en-US" dirty="0"/>
              <a:t>Final league weight is 0.25 * UEFA league coefficient.</a:t>
            </a:r>
          </a:p>
          <a:p>
            <a:pPr lvl="1"/>
            <a:r>
              <a:rPr lang="en-US" dirty="0"/>
              <a:t>https://en.wikipedia.org/wiki/UEFA_coefficient</a:t>
            </a:r>
          </a:p>
          <a:p>
            <a:pPr marL="457200" lvl="1" indent="0">
              <a:buNone/>
            </a:pPr>
            <a:endParaRPr lang="en-US" dirty="0"/>
          </a:p>
          <a:p>
            <a:pPr marL="457200" lvl="1" indent="0">
              <a:buNone/>
            </a:pPr>
            <a:endParaRPr lang="en-US" dirty="0"/>
          </a:p>
          <a:p>
            <a:endParaRPr lang="en-US" dirty="0"/>
          </a:p>
          <a:p>
            <a:endParaRPr lang="en-US" dirty="0"/>
          </a:p>
          <a:p>
            <a:endParaRPr lang="en-US" dirty="0"/>
          </a:p>
          <a:p>
            <a:r>
              <a:rPr lang="en-US" dirty="0"/>
              <a:t>Convert all player metrics to percentiles based on position bracket.</a:t>
            </a:r>
          </a:p>
          <a:p>
            <a:endParaRPr lang="en-US" dirty="0"/>
          </a:p>
        </p:txBody>
      </p:sp>
      <p:pic>
        <p:nvPicPr>
          <p:cNvPr id="5" name="Picture 4" descr="Background pattern&#10;&#10;Description automatically generated">
            <a:extLst>
              <a:ext uri="{FF2B5EF4-FFF2-40B4-BE49-F238E27FC236}">
                <a16:creationId xmlns:a16="http://schemas.microsoft.com/office/drawing/2014/main" id="{CAA69980-406F-473C-B714-13F186D6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5808564" cy="1636036"/>
          </a:xfrm>
          <a:prstGeom prst="rect">
            <a:avLst/>
          </a:prstGeom>
        </p:spPr>
      </p:pic>
      <p:pic>
        <p:nvPicPr>
          <p:cNvPr id="7" name="Picture 6" descr="A picture containing text, electronics, display&#10;&#10;Description automatically generated">
            <a:extLst>
              <a:ext uri="{FF2B5EF4-FFF2-40B4-BE49-F238E27FC236}">
                <a16:creationId xmlns:a16="http://schemas.microsoft.com/office/drawing/2014/main" id="{DAC4482B-30EA-43E1-B4FF-33BC02B1B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725" y="3429000"/>
            <a:ext cx="2907201" cy="1636036"/>
          </a:xfrm>
          <a:prstGeom prst="rect">
            <a:avLst/>
          </a:prstGeom>
        </p:spPr>
      </p:pic>
    </p:spTree>
    <p:extLst>
      <p:ext uri="{BB962C8B-B14F-4D97-AF65-F5344CB8AC3E}">
        <p14:creationId xmlns:p14="http://schemas.microsoft.com/office/powerpoint/2010/main" val="2600280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477-FAE0-441B-9251-122A92DEAD90}"/>
              </a:ext>
            </a:extLst>
          </p:cNvPr>
          <p:cNvSpPr>
            <a:spLocks noGrp="1"/>
          </p:cNvSpPr>
          <p:nvPr>
            <p:ph type="title"/>
          </p:nvPr>
        </p:nvSpPr>
        <p:spPr/>
        <p:txBody>
          <a:bodyPr/>
          <a:lstStyle/>
          <a:p>
            <a:r>
              <a:rPr lang="en-US" dirty="0"/>
              <a:t>Generating a Player Rating</a:t>
            </a:r>
          </a:p>
        </p:txBody>
      </p:sp>
      <p:sp>
        <p:nvSpPr>
          <p:cNvPr id="3" name="Content Placeholder 2">
            <a:extLst>
              <a:ext uri="{FF2B5EF4-FFF2-40B4-BE49-F238E27FC236}">
                <a16:creationId xmlns:a16="http://schemas.microsoft.com/office/drawing/2014/main" id="{4666DB0E-BDC3-4108-A5E5-B77CB3C6B5E9}"/>
              </a:ext>
            </a:extLst>
          </p:cNvPr>
          <p:cNvSpPr>
            <a:spLocks noGrp="1"/>
          </p:cNvSpPr>
          <p:nvPr>
            <p:ph idx="1"/>
          </p:nvPr>
        </p:nvSpPr>
        <p:spPr/>
        <p:txBody>
          <a:bodyPr/>
          <a:lstStyle/>
          <a:p>
            <a:r>
              <a:rPr lang="en-US" dirty="0"/>
              <a:t>Apply one of the following formulas to our metrics:</a:t>
            </a:r>
          </a:p>
          <a:p>
            <a:pPr lvl="1">
              <a:buFont typeface="+mj-lt"/>
              <a:buAutoNum type="arabicPeriod"/>
            </a:pPr>
            <a:r>
              <a:rPr lang="en-US" dirty="0"/>
              <a:t>Percentile * ((Correlation +/- 1) * 2)</a:t>
            </a:r>
          </a:p>
          <a:p>
            <a:pPr lvl="1">
              <a:buFont typeface="+mj-lt"/>
              <a:buAutoNum type="arabicPeriod"/>
            </a:pPr>
            <a:r>
              <a:rPr lang="en-US" dirty="0"/>
              <a:t>Percentile * ((1 + abs(Correlation) )* 2)</a:t>
            </a:r>
          </a:p>
          <a:p>
            <a:pPr lvl="2"/>
            <a:r>
              <a:rPr lang="en-US" dirty="0"/>
              <a:t>Use of the second formula applies to metrics that may be bad for a team, but strong for a player.</a:t>
            </a:r>
          </a:p>
          <a:p>
            <a:r>
              <a:rPr lang="en-US" dirty="0"/>
              <a:t>Split data frames by position brackets and select KPIs that best fit the position. Future use allows for flexibility.</a:t>
            </a:r>
          </a:p>
          <a:p>
            <a:r>
              <a:rPr lang="en-US" dirty="0"/>
              <a:t>Use the following formula to calculate a player rating:</a:t>
            </a:r>
          </a:p>
          <a:p>
            <a:pPr lvl="1"/>
            <a:r>
              <a:rPr lang="en-US" dirty="0"/>
              <a:t>(</a:t>
            </a:r>
            <a:r>
              <a:rPr lang="en-US" dirty="0" err="1"/>
              <a:t>rowSums</a:t>
            </a:r>
            <a:r>
              <a:rPr lang="en-US" dirty="0"/>
              <a:t>(rows relating to player data) + League Coefficient Weight) * Position Peak Weight</a:t>
            </a:r>
          </a:p>
          <a:p>
            <a:endParaRPr lang="en-US" dirty="0"/>
          </a:p>
        </p:txBody>
      </p:sp>
    </p:spTree>
    <p:extLst>
      <p:ext uri="{BB962C8B-B14F-4D97-AF65-F5344CB8AC3E}">
        <p14:creationId xmlns:p14="http://schemas.microsoft.com/office/powerpoint/2010/main" val="3843615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05AF-5248-48BB-8094-2CDF1A5DB650}"/>
              </a:ext>
            </a:extLst>
          </p:cNvPr>
          <p:cNvSpPr>
            <a:spLocks noGrp="1"/>
          </p:cNvSpPr>
          <p:nvPr>
            <p:ph type="title"/>
          </p:nvPr>
        </p:nvSpPr>
        <p:spPr>
          <a:xfrm>
            <a:off x="4965430" y="629268"/>
            <a:ext cx="6586491" cy="1286160"/>
          </a:xfrm>
        </p:spPr>
        <p:txBody>
          <a:bodyPr anchor="b">
            <a:normAutofit/>
          </a:bodyPr>
          <a:lstStyle/>
          <a:p>
            <a:r>
              <a:rPr lang="en-US" dirty="0"/>
              <a:t>Valuation Labels</a:t>
            </a:r>
          </a:p>
        </p:txBody>
      </p:sp>
      <p:sp>
        <p:nvSpPr>
          <p:cNvPr id="3" name="Content Placeholder 2">
            <a:extLst>
              <a:ext uri="{FF2B5EF4-FFF2-40B4-BE49-F238E27FC236}">
                <a16:creationId xmlns:a16="http://schemas.microsoft.com/office/drawing/2014/main" id="{7F77E278-8FF4-4488-A517-D3AB3E544B95}"/>
              </a:ext>
            </a:extLst>
          </p:cNvPr>
          <p:cNvSpPr>
            <a:spLocks noGrp="1"/>
          </p:cNvSpPr>
          <p:nvPr>
            <p:ph idx="1"/>
          </p:nvPr>
        </p:nvSpPr>
        <p:spPr>
          <a:xfrm>
            <a:off x="4965431" y="2438400"/>
            <a:ext cx="6586489" cy="4276722"/>
          </a:xfrm>
        </p:spPr>
        <p:txBody>
          <a:bodyPr>
            <a:normAutofit lnSpcReduction="10000"/>
          </a:bodyPr>
          <a:lstStyle/>
          <a:p>
            <a:pPr>
              <a:buFont typeface="Arial" panose="020B0604020202020204" pitchFamily="34" charset="0"/>
              <a:buChar char="•"/>
            </a:pPr>
            <a:r>
              <a:rPr lang="en-US" sz="1800" dirty="0"/>
              <a:t>Overvalued</a:t>
            </a:r>
          </a:p>
          <a:p>
            <a:pPr marL="742950" lvl="1" indent="-285750">
              <a:buFont typeface="Arial" panose="020B0604020202020204" pitchFamily="34" charset="0"/>
              <a:buChar char="•"/>
            </a:pPr>
            <a:r>
              <a:rPr lang="en-US" sz="1400" dirty="0"/>
              <a:t>Within Reason - if a player’s residual is between 0% and 20% of their market value, their market value is within reason of the performances this season.</a:t>
            </a:r>
          </a:p>
          <a:p>
            <a:pPr marL="742950" lvl="1" indent="-285750">
              <a:buFont typeface="Arial" panose="020B0604020202020204" pitchFamily="34" charset="0"/>
              <a:buChar char="•"/>
            </a:pPr>
            <a:r>
              <a:rPr lang="en-US" sz="1400" dirty="0"/>
              <a:t>Slightly Overvalued - if a player’s residual is between 20.01% and 30% of their market value, they are slightly overvalued relative to their season performance.</a:t>
            </a:r>
          </a:p>
          <a:p>
            <a:pPr marL="742950" lvl="1" indent="-285750">
              <a:buFont typeface="Arial" panose="020B0604020202020204" pitchFamily="34" charset="0"/>
              <a:buChar char="•"/>
            </a:pPr>
            <a:r>
              <a:rPr lang="en-US" sz="1400" dirty="0"/>
              <a:t>Significantly Overvalued – if a player’s residual value is greater than 30.01% of their market value, they are significantly overvalued relative to their season performance</a:t>
            </a:r>
          </a:p>
          <a:p>
            <a:pPr>
              <a:buFont typeface="Arial" panose="020B0604020202020204" pitchFamily="34" charset="0"/>
              <a:buChar char="•"/>
            </a:pPr>
            <a:r>
              <a:rPr lang="en-US" sz="1800" dirty="0"/>
              <a:t>Undervalued</a:t>
            </a:r>
          </a:p>
          <a:p>
            <a:pPr marL="742950" lvl="1" indent="-285750">
              <a:buFont typeface="Arial" panose="020B0604020202020204" pitchFamily="34" charset="0"/>
              <a:buChar char="•"/>
            </a:pPr>
            <a:r>
              <a:rPr lang="en-US" sz="1400" dirty="0"/>
              <a:t>Within Reason – if a player’s residual value is between 0% and -20% of their market value, their market value is within reason of the performances this season.</a:t>
            </a:r>
          </a:p>
          <a:p>
            <a:pPr marL="742950" lvl="1" indent="-285750">
              <a:buFont typeface="Arial" panose="020B0604020202020204" pitchFamily="34" charset="0"/>
              <a:buChar char="•"/>
            </a:pPr>
            <a:r>
              <a:rPr lang="en-US" sz="1400" dirty="0"/>
              <a:t>Slightly Undervalued – if a player’s residual is between -20.01% and -30% of their market value, they are slightly undervalued relative to their season performance.</a:t>
            </a:r>
          </a:p>
          <a:p>
            <a:pPr marL="742950" lvl="1" indent="-285750">
              <a:buFont typeface="Arial" panose="020B0604020202020204" pitchFamily="34" charset="0"/>
              <a:buChar char="•"/>
            </a:pPr>
            <a:r>
              <a:rPr lang="en-US" sz="1400" dirty="0"/>
              <a:t>Significantly Undervalued – if a player’s residual value is less than -30.01% of their market value, they are significantly overvalued relative to their season performance.</a:t>
            </a:r>
          </a:p>
        </p:txBody>
      </p:sp>
      <p:pic>
        <p:nvPicPr>
          <p:cNvPr id="5" name="Picture 4" descr="A calculator and a pack of cigarettes&#10;&#10;Description automatically generated with low confidence">
            <a:extLst>
              <a:ext uri="{FF2B5EF4-FFF2-40B4-BE49-F238E27FC236}">
                <a16:creationId xmlns:a16="http://schemas.microsoft.com/office/drawing/2014/main" id="{92028F0A-AD54-441E-889B-1390C154C050}"/>
              </a:ext>
            </a:extLst>
          </p:cNvPr>
          <p:cNvPicPr>
            <a:picLocks noChangeAspect="1"/>
          </p:cNvPicPr>
          <p:nvPr/>
        </p:nvPicPr>
        <p:blipFill rotWithShape="1">
          <a:blip r:embed="rId2">
            <a:extLst>
              <a:ext uri="{28A0092B-C50C-407E-A947-70E740481C1C}">
                <a14:useLocalDpi xmlns:a14="http://schemas.microsoft.com/office/drawing/2010/main" val="0"/>
              </a:ext>
            </a:extLst>
          </a:blip>
          <a:srcRect l="18286" r="36595" b="-1"/>
          <a:stretch/>
        </p:blipFill>
        <p:spPr>
          <a:xfrm>
            <a:off x="20" y="10"/>
            <a:ext cx="4635571" cy="6857990"/>
          </a:xfrm>
          <a:prstGeom prst="rect">
            <a:avLst/>
          </a:prstGeom>
          <a:effectLst/>
        </p:spPr>
      </p:pic>
      <p:cxnSp>
        <p:nvCxnSpPr>
          <p:cNvPr id="14"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9A0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769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1205</TotalTime>
  <Words>2499</Words>
  <Application>Microsoft Office PowerPoint</Application>
  <PresentationFormat>Widescreen</PresentationFormat>
  <Paragraphs>155</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Identifying Overvalued and Undervalued Soccer Players Relative to In Season Performance</vt:lpstr>
      <vt:lpstr>Objective</vt:lpstr>
      <vt:lpstr>Why Is This Important?</vt:lpstr>
      <vt:lpstr>Generating a Player Rating</vt:lpstr>
      <vt:lpstr>Generating a Player Rating</vt:lpstr>
      <vt:lpstr>Generating a Player Rating</vt:lpstr>
      <vt:lpstr>Generating a Player Rating</vt:lpstr>
      <vt:lpstr>Generating a Player Rating</vt:lpstr>
      <vt:lpstr>Valuation Labels</vt:lpstr>
      <vt:lpstr>Line of Best Fit - Loess</vt:lpstr>
      <vt:lpstr>Evaluation</vt:lpstr>
      <vt:lpstr>Evaluation</vt:lpstr>
      <vt:lpstr>Evaluation - CAM</vt:lpstr>
      <vt:lpstr>Evaluation – Central Mid</vt:lpstr>
      <vt:lpstr>Evaluation – Center Back</vt:lpstr>
      <vt:lpstr>Evaluation – Outside Back</vt:lpstr>
      <vt:lpstr>Evaluation – Wide Attacker</vt:lpstr>
      <vt:lpstr>Deployment – A Premier League Club Looking to Sign a Center Forward</vt:lpstr>
      <vt:lpstr>Deployment – A Premier League Club Looking to Sign a Center Forward</vt:lpstr>
      <vt:lpstr>Deployment – A Premier League Club Looking to Sign a Center Forward</vt:lpstr>
      <vt:lpstr>Deployment – A Premier League Club Looking to Sign a Center Forward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Overvalued and Undervalued Soccer Players Relative to In Season Performance</dc:title>
  <dc:creator>Melina Marcopulos</dc:creator>
  <cp:lastModifiedBy>Melina Marcopulos</cp:lastModifiedBy>
  <cp:revision>13</cp:revision>
  <dcterms:created xsi:type="dcterms:W3CDTF">2022-02-10T14:11:52Z</dcterms:created>
  <dcterms:modified xsi:type="dcterms:W3CDTF">2022-02-11T19:11:31Z</dcterms:modified>
</cp:coreProperties>
</file>